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</p:sldMasterIdLst>
  <p:notesMasterIdLst>
    <p:notesMasterId r:id="rId63"/>
  </p:notesMasterIdLst>
  <p:handoutMasterIdLst>
    <p:handoutMasterId r:id="rId64"/>
  </p:handoutMasterIdLst>
  <p:sldIdLst>
    <p:sldId id="311" r:id="rId2"/>
    <p:sldId id="258" r:id="rId3"/>
    <p:sldId id="290" r:id="rId4"/>
    <p:sldId id="293" r:id="rId5"/>
    <p:sldId id="294" r:id="rId6"/>
    <p:sldId id="295" r:id="rId7"/>
    <p:sldId id="615" r:id="rId8"/>
    <p:sldId id="282" r:id="rId9"/>
    <p:sldId id="296" r:id="rId10"/>
    <p:sldId id="259" r:id="rId11"/>
    <p:sldId id="261" r:id="rId12"/>
    <p:sldId id="262" r:id="rId13"/>
    <p:sldId id="263" r:id="rId14"/>
    <p:sldId id="292" r:id="rId15"/>
    <p:sldId id="617" r:id="rId16"/>
    <p:sldId id="618" r:id="rId17"/>
    <p:sldId id="619" r:id="rId18"/>
    <p:sldId id="620" r:id="rId19"/>
    <p:sldId id="621" r:id="rId20"/>
    <p:sldId id="622" r:id="rId21"/>
    <p:sldId id="624" r:id="rId22"/>
    <p:sldId id="623" r:id="rId23"/>
    <p:sldId id="625" r:id="rId24"/>
    <p:sldId id="627" r:id="rId25"/>
    <p:sldId id="629" r:id="rId26"/>
    <p:sldId id="626" r:id="rId27"/>
    <p:sldId id="632" r:id="rId28"/>
    <p:sldId id="630" r:id="rId29"/>
    <p:sldId id="633" r:id="rId30"/>
    <p:sldId id="631" r:id="rId31"/>
    <p:sldId id="634" r:id="rId32"/>
    <p:sldId id="635" r:id="rId33"/>
    <p:sldId id="636" r:id="rId34"/>
    <p:sldId id="264" r:id="rId35"/>
    <p:sldId id="265" r:id="rId36"/>
    <p:sldId id="266" r:id="rId37"/>
    <p:sldId id="269" r:id="rId38"/>
    <p:sldId id="270" r:id="rId39"/>
    <p:sldId id="267" r:id="rId40"/>
    <p:sldId id="268" r:id="rId41"/>
    <p:sldId id="306" r:id="rId42"/>
    <p:sldId id="285" r:id="rId43"/>
    <p:sldId id="307" r:id="rId44"/>
    <p:sldId id="308" r:id="rId45"/>
    <p:sldId id="309" r:id="rId46"/>
    <p:sldId id="310" r:id="rId47"/>
    <p:sldId id="291" r:id="rId48"/>
    <p:sldId id="271" r:id="rId49"/>
    <p:sldId id="272" r:id="rId50"/>
    <p:sldId id="273" r:id="rId51"/>
    <p:sldId id="274" r:id="rId52"/>
    <p:sldId id="275" r:id="rId53"/>
    <p:sldId id="276" r:id="rId54"/>
    <p:sldId id="277" r:id="rId55"/>
    <p:sldId id="278" r:id="rId56"/>
    <p:sldId id="279" r:id="rId57"/>
    <p:sldId id="281" r:id="rId58"/>
    <p:sldId id="642" r:id="rId59"/>
    <p:sldId id="644" r:id="rId60"/>
    <p:sldId id="289" r:id="rId61"/>
    <p:sldId id="288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B30C3DB-DE26-4C9A-826E-0B2F23CDA8C3}">
          <p14:sldIdLst>
            <p14:sldId id="311"/>
            <p14:sldId id="258"/>
            <p14:sldId id="290"/>
          </p14:sldIdLst>
        </p14:section>
        <p14:section name="AJAX" id="{2B60F27C-68F5-414B-84D7-73A489FFAF42}">
          <p14:sldIdLst>
            <p14:sldId id="293"/>
            <p14:sldId id="294"/>
            <p14:sldId id="295"/>
            <p14:sldId id="615"/>
            <p14:sldId id="282"/>
            <p14:sldId id="296"/>
          </p14:sldIdLst>
        </p14:section>
        <p14:section name="Asynchronous Programming" id="{C6760811-DCFA-42EF-92A7-268C9BA3ACE0}">
          <p14:sldIdLst>
            <p14:sldId id="259"/>
            <p14:sldId id="261"/>
            <p14:sldId id="262"/>
            <p14:sldId id="263"/>
            <p14:sldId id="292"/>
            <p14:sldId id="617"/>
            <p14:sldId id="618"/>
            <p14:sldId id="619"/>
            <p14:sldId id="620"/>
            <p14:sldId id="621"/>
            <p14:sldId id="622"/>
            <p14:sldId id="624"/>
            <p14:sldId id="623"/>
            <p14:sldId id="625"/>
            <p14:sldId id="627"/>
            <p14:sldId id="629"/>
            <p14:sldId id="626"/>
            <p14:sldId id="632"/>
            <p14:sldId id="630"/>
            <p14:sldId id="633"/>
            <p14:sldId id="631"/>
            <p14:sldId id="634"/>
            <p14:sldId id="635"/>
            <p14:sldId id="636"/>
          </p14:sldIdLst>
        </p14:section>
        <p14:section name="Promises" id="{D2E248CC-1AB4-4038-A8BA-A817A77AF320}">
          <p14:sldIdLst>
            <p14:sldId id="264"/>
            <p14:sldId id="265"/>
            <p14:sldId id="266"/>
            <p14:sldId id="269"/>
            <p14:sldId id="270"/>
            <p14:sldId id="267"/>
            <p14:sldId id="268"/>
            <p14:sldId id="306"/>
            <p14:sldId id="285"/>
            <p14:sldId id="307"/>
            <p14:sldId id="308"/>
            <p14:sldId id="309"/>
            <p14:sldId id="310"/>
            <p14:sldId id="291"/>
          </p14:sldIdLst>
        </p14:section>
        <p14:section name="Exercise" id="{BCB36EA2-269E-4968-B978-3F5E7D886AFC}">
          <p14:sldIdLst>
            <p14:sldId id="271"/>
          </p14:sldIdLst>
        </p14:section>
        <p14:section name="Async / Await" id="{CF344DF5-3346-4725-9BD8-60D537195A28}">
          <p14:sldIdLst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</p14:sldIdLst>
        </p14:section>
        <p14:section name="Conclusion" id="{A2D6C8CA-4632-4284-8911-2281FDC2E9D0}">
          <p14:sldIdLst>
            <p14:sldId id="281"/>
            <p14:sldId id="642"/>
            <p14:sldId id="644"/>
            <p14:sldId id="289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1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00FF00"/>
    <a:srgbClr val="00843C"/>
    <a:srgbClr val="FFFFFF"/>
    <a:srgbClr val="37FF92"/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232DE-2511-49A3-B33B-FD78A94CD8E3}" v="22" dt="2019-12-04T16:40:36.34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5214" autoAdjust="0"/>
  </p:normalViewPr>
  <p:slideViewPr>
    <p:cSldViewPr showGuides="1">
      <p:cViewPr varScale="1">
        <p:scale>
          <a:sx n="83" d="100"/>
          <a:sy n="83" d="100"/>
        </p:scale>
        <p:origin x="734" y="77"/>
      </p:cViewPr>
      <p:guideLst>
        <p:guide orient="horz" pos="2184"/>
        <p:guide pos="3840"/>
        <p:guide orient="horz" pos="2188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98"/>
    </p:cViewPr>
  </p:sorterViewPr>
  <p:notesViewPr>
    <p:cSldViewPr>
      <p:cViewPr varScale="1">
        <p:scale>
          <a:sx n="52" d="100"/>
          <a:sy n="52" d="100"/>
        </p:scale>
        <p:origin x="2680" y="60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pPr/>
              <a:t>16.1.2025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pPr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pPr/>
              <a:t>1/16/2025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434717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899117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this slides code -&gt; I think it can be optimized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50898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88965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703886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0F205-FB23-4B4A-AA1E-CC80DEDB9B7E}" type="slidenum">
              <a:rPr lang="en-BG" smtClean="0"/>
              <a:t>58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872817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29041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hyperlink" Target="https://softuni.or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4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foundation/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s://www.facebook.com/SoftwareUniversity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bg/" TargetMode="External"/><Relationship Id="rId5" Type="http://schemas.openxmlformats.org/officeDocument/2006/relationships/image" Target="../media/image18.png"/><Relationship Id="rId4" Type="http://schemas.openxmlformats.org/officeDocument/2006/relationships/hyperlink" Target="https://softuni.org/" TargetMode="External"/><Relationship Id="rId9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755336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42924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https://about.softuni.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9809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7" name="Picture Logo FB" descr="Facebook logo">
            <a:hlinkClick r:id="rId2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13401" y="504900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4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300" y="203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6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6"/>
              </a:rPr>
              <a:t>softuni.bg</a:t>
            </a:r>
            <a:endParaRPr lang="en-US" noProof="1"/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8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2"/>
              </a:rPr>
              <a:t>facebook.com/SoftwareUniversity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396530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3C145-EA12-94EF-AA17-5F628EA0A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55E72E-5B45-B6EE-75AE-03B188AD9A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6A8EA-0240-01AB-A7C2-BD1CD885E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2F75B-1C4E-1E47-AE31-5B79E79ADF4F}" type="datetimeFigureOut">
              <a:rPr lang="en-BG" smtClean="0"/>
              <a:t>01/16/2025</a:t>
            </a:fld>
            <a:endParaRPr lang="en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CBF96-4249-1541-E44E-FBCECA233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B54F2-814F-F79B-8CD7-FA3133365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CCE35-F5E1-7541-B177-7204A9BB7A19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7194670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1_Source Code Example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" name="Google Shape;144;p10"/>
          <p:cNvSpPr txBox="1">
            <a:spLocks noGrp="1"/>
          </p:cNvSpPr>
          <p:nvPr>
            <p:ph type="body" idx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rgbClr val="112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spAutoFit/>
          </a:bodyPr>
          <a:lstStyle>
            <a:lvl1pPr marL="457200" lvl="0" indent="-228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8"/>
              <a:buNone/>
              <a:defRPr sz="2398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10"/>
          <p:cNvSpPr txBox="1">
            <a:spLocks noGrp="1"/>
          </p:cNvSpPr>
          <p:nvPr>
            <p:ph type="body" idx="2"/>
          </p:nvPr>
        </p:nvSpPr>
        <p:spPr>
          <a:xfrm>
            <a:off x="190501" y="1196126"/>
            <a:ext cx="11811097" cy="5561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  <a:defRPr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None/>
              <a:defRPr/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10"/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10" descr="Software University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67957" y="253936"/>
            <a:ext cx="1915704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0"/>
          <p:cNvSpPr txBox="1">
            <a:spLocks noGrp="1"/>
          </p:cNvSpPr>
          <p:nvPr>
            <p:ph type="title"/>
          </p:nvPr>
        </p:nvSpPr>
        <p:spPr>
          <a:xfrm>
            <a:off x="190406" y="100750"/>
            <a:ext cx="9715594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6182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614052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69024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Top">
            <a:extLst>
              <a:ext uri="{FF2B5EF4-FFF2-40B4-BE49-F238E27FC236}">
                <a16:creationId xmlns:a16="http://schemas.microsoft.com/office/drawing/2014/main" id="{454BD9C2-93A6-4860-A758-846ED0E1C8FA}"/>
              </a:ext>
            </a:extLst>
          </p:cNvPr>
          <p:cNvSpPr/>
          <p:nvPr userDrawn="1"/>
        </p:nvSpPr>
        <p:spPr>
          <a:xfrm>
            <a:off x="0" y="0"/>
            <a:ext cx="12192000" cy="1095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9906000" y="0"/>
            <a:ext cx="2290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843950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17220" y="1121143"/>
            <a:ext cx="9878013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4758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4854" y="1121143"/>
            <a:ext cx="10080382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59346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cy 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1656B1-5977-476C-B4D0-0644CB7AA9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068" t="29627" r="44723" b="30341"/>
          <a:stretch/>
        </p:blipFill>
        <p:spPr>
          <a:xfrm>
            <a:off x="-3478" y="0"/>
            <a:ext cx="1155600" cy="6858000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14854" y="1121143"/>
            <a:ext cx="10080382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chemeClr val="bg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chemeClr val="bg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chemeClr val="bg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chemeClr val="bg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chemeClr val="bg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chemeClr val="bg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chemeClr val="bg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28" name="Logo Software University" descr="Software University logo">
            <a:extLst>
              <a:ext uri="{FF2B5EF4-FFF2-40B4-BE49-F238E27FC236}">
                <a16:creationId xmlns:a16="http://schemas.microsoft.com/office/drawing/2014/main" id="{5197C268-FA14-4665-8C17-4E607C5458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98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95732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655737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5671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</p:sldLayoutIdLs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sv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smartit.bg/" TargetMode="External"/><Relationship Id="rId13" Type="http://schemas.openxmlformats.org/officeDocument/2006/relationships/image" Target="../media/image50.png"/><Relationship Id="rId18" Type="http://schemas.openxmlformats.org/officeDocument/2006/relationships/hyperlink" Target="https://www.draftkings.com/" TargetMode="External"/><Relationship Id="rId3" Type="http://schemas.openxmlformats.org/officeDocument/2006/relationships/image" Target="../media/image45.png"/><Relationship Id="rId21" Type="http://schemas.openxmlformats.org/officeDocument/2006/relationships/image" Target="../media/image54.PNG"/><Relationship Id="rId7" Type="http://schemas.openxmlformats.org/officeDocument/2006/relationships/image" Target="../media/image47.png"/><Relationship Id="rId12" Type="http://schemas.openxmlformats.org/officeDocument/2006/relationships/hyperlink" Target="https://www.pharvision.ai/careers" TargetMode="External"/><Relationship Id="rId17" Type="http://schemas.openxmlformats.org/officeDocument/2006/relationships/image" Target="../media/image52.png"/><Relationship Id="rId2" Type="http://schemas.openxmlformats.org/officeDocument/2006/relationships/hyperlink" Target="https://en.superhosting.bg/" TargetMode="External"/><Relationship Id="rId16" Type="http://schemas.openxmlformats.org/officeDocument/2006/relationships/hyperlink" Target="https://ambitioned.com/about/" TargetMode="External"/><Relationship Id="rId20" Type="http://schemas.openxmlformats.org/officeDocument/2006/relationships/hyperlink" Target="https://www.postbank.bg/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createx.bg/" TargetMode="External"/><Relationship Id="rId11" Type="http://schemas.openxmlformats.org/officeDocument/2006/relationships/image" Target="../media/image49.png"/><Relationship Id="rId5" Type="http://schemas.openxmlformats.org/officeDocument/2006/relationships/image" Target="../media/image46.png"/><Relationship Id="rId15" Type="http://schemas.openxmlformats.org/officeDocument/2006/relationships/image" Target="../media/image51.png"/><Relationship Id="rId10" Type="http://schemas.openxmlformats.org/officeDocument/2006/relationships/hyperlink" Target="https://indeavr.com/careers/" TargetMode="External"/><Relationship Id="rId19" Type="http://schemas.openxmlformats.org/officeDocument/2006/relationships/image" Target="../media/image53.png"/><Relationship Id="rId4" Type="http://schemas.openxmlformats.org/officeDocument/2006/relationships/hyperlink" Target="https://bg.coca-colahellenic.com/bg/working-with-us" TargetMode="External"/><Relationship Id="rId9" Type="http://schemas.openxmlformats.org/officeDocument/2006/relationships/image" Target="../media/image48.png"/><Relationship Id="rId14" Type="http://schemas.openxmlformats.org/officeDocument/2006/relationships/hyperlink" Target="https://www.vivacom.bg/bg/residential/za-nas/za-kompanijata/koi-sme-nie" TargetMode="External"/><Relationship Id="rId22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softuni.or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hyperlink" Target="https://softuni.b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9677401" y="6129000"/>
            <a:ext cx="1960417" cy="351754"/>
          </a:xfrm>
        </p:spPr>
        <p:txBody>
          <a:bodyPr/>
          <a:lstStyle/>
          <a:p>
            <a:r>
              <a:rPr lang="en-GB" sz="1800" dirty="0">
                <a:hlinkClick r:id="rId3"/>
              </a:rPr>
              <a:t>https://softuni.bg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  <a:endParaRPr lang="bg-BG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672561" y="5459207"/>
            <a:ext cx="2950749" cy="444793"/>
          </a:xfrm>
        </p:spPr>
        <p:txBody>
          <a:bodyPr/>
          <a:lstStyle/>
          <a:p>
            <a:r>
              <a:rPr lang="en-GB" sz="2400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72561" y="5017687"/>
            <a:ext cx="2950749" cy="382788"/>
          </a:xfrm>
        </p:spPr>
        <p:txBody>
          <a:bodyPr/>
          <a:lstStyle/>
          <a:p>
            <a:r>
              <a:rPr lang="en-US" sz="2800" dirty="0"/>
              <a:t>SoftUni Team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68274" y="1303142"/>
            <a:ext cx="11142726" cy="882654"/>
          </a:xfrm>
        </p:spPr>
        <p:txBody>
          <a:bodyPr>
            <a:normAutofit/>
          </a:bodyPr>
          <a:lstStyle/>
          <a:p>
            <a:r>
              <a:rPr lang="en-US" dirty="0"/>
              <a:t>Fetch API, Promises, </a:t>
            </a:r>
            <a:r>
              <a:rPr lang="en-US" noProof="1"/>
              <a:t>async</a:t>
            </a:r>
            <a:r>
              <a:rPr lang="en-US" dirty="0"/>
              <a:t>/await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Asynchronous</a:t>
            </a:r>
            <a:r>
              <a:rPr lang="bg-BG" dirty="0"/>
              <a:t> </a:t>
            </a:r>
            <a:r>
              <a:rPr lang="en-US" dirty="0"/>
              <a:t>Programming and Promises</a:t>
            </a:r>
          </a:p>
        </p:txBody>
      </p:sp>
      <p:pic>
        <p:nvPicPr>
          <p:cNvPr id="9" name="Picture 2" descr="C:\Users\ko7ebo7e\Desktop\shuffle.png">
            <a:extLst>
              <a:ext uri="{FF2B5EF4-FFF2-40B4-BE49-F238E27FC236}">
                <a16:creationId xmlns:a16="http://schemas.microsoft.com/office/drawing/2014/main" id="{06D0AE29-474D-444D-9539-7EF4FF6C9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41000" y="2619000"/>
            <a:ext cx="2119662" cy="211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4C2724-730A-4319-8887-D30C738BEA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108" y="1676401"/>
            <a:ext cx="2067785" cy="2067785"/>
          </a:xfrm>
          <a:prstGeom prst="rect">
            <a:avLst/>
          </a:prstGeom>
        </p:spPr>
      </p:pic>
      <p:sp>
        <p:nvSpPr>
          <p:cNvPr id="5" name="Subtitle 4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Asynchronous Programming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Synchronous vs Asynchronous</a:t>
            </a:r>
          </a:p>
        </p:txBody>
      </p:sp>
    </p:spTree>
    <p:extLst>
      <p:ext uri="{BB962C8B-B14F-4D97-AF65-F5344CB8AC3E}">
        <p14:creationId xmlns:p14="http://schemas.microsoft.com/office/powerpoint/2010/main" val="3445203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209800" y="1299985"/>
            <a:ext cx="9927138" cy="5097212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dirty="0"/>
              <a:t>Structured using </a:t>
            </a:r>
            <a:r>
              <a:rPr lang="en-US" sz="3200" b="1" dirty="0">
                <a:solidFill>
                  <a:schemeClr val="bg1"/>
                </a:solidFill>
              </a:rPr>
              <a:t>callback functions</a:t>
            </a:r>
          </a:p>
          <a:p>
            <a:pPr>
              <a:buClr>
                <a:schemeClr val="tx1"/>
              </a:buClr>
            </a:pPr>
            <a:r>
              <a:rPr lang="en-SG" sz="3200" dirty="0"/>
              <a:t>In current versions of JS there are:</a:t>
            </a:r>
          </a:p>
          <a:p>
            <a:pPr lvl="1"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Callbacks</a:t>
            </a:r>
          </a:p>
          <a:p>
            <a:pPr lvl="1"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Promises</a:t>
            </a:r>
          </a:p>
          <a:p>
            <a:pPr lvl="1">
              <a:buClr>
                <a:schemeClr val="tx1"/>
              </a:buClr>
            </a:pPr>
            <a:r>
              <a:rPr lang="en-US" sz="3000" b="1" dirty="0" err="1">
                <a:solidFill>
                  <a:schemeClr val="bg1"/>
                </a:solidFill>
              </a:rPr>
              <a:t>Async</a:t>
            </a:r>
            <a:r>
              <a:rPr lang="en-US" sz="3000" b="1" dirty="0">
                <a:solidFill>
                  <a:schemeClr val="bg1"/>
                </a:solidFill>
              </a:rPr>
              <a:t> Functions</a:t>
            </a:r>
            <a:endParaRPr lang="en-US" sz="3000" dirty="0"/>
          </a:p>
          <a:p>
            <a:pPr>
              <a:buClr>
                <a:schemeClr val="tx1"/>
              </a:buClr>
            </a:pPr>
            <a:r>
              <a:rPr lang="en-US" sz="3200" dirty="0"/>
              <a:t>Not the same thing as </a:t>
            </a:r>
            <a:r>
              <a:rPr lang="en-US" sz="3200" b="1" dirty="0">
                <a:solidFill>
                  <a:schemeClr val="bg1"/>
                </a:solidFill>
              </a:rPr>
              <a:t>concurrent </a:t>
            </a:r>
            <a:r>
              <a:rPr lang="en-US" sz="3200" dirty="0"/>
              <a:t>or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multi-threaded</a:t>
            </a:r>
          </a:p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JS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code</a:t>
            </a:r>
            <a:r>
              <a:rPr lang="en-US" sz="3200" dirty="0"/>
              <a:t> is generally</a:t>
            </a:r>
            <a:r>
              <a:rPr lang="en-US" sz="3200" b="1" dirty="0">
                <a:solidFill>
                  <a:schemeClr val="bg1"/>
                </a:solidFill>
              </a:rPr>
              <a:t> single-threaded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Programming in JS</a:t>
            </a:r>
          </a:p>
        </p:txBody>
      </p:sp>
    </p:spTree>
    <p:extLst>
      <p:ext uri="{BB962C8B-B14F-4D97-AF65-F5344CB8AC3E}">
        <p14:creationId xmlns:p14="http://schemas.microsoft.com/office/powerpoint/2010/main" val="371787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dirty="0"/>
              <a:t>Runs several tasks (pieces of code) in parallel, </a:t>
            </a:r>
            <a:r>
              <a:rPr lang="en-US" sz="3400" b="1" dirty="0">
                <a:solidFill>
                  <a:schemeClr val="bg1"/>
                </a:solidFill>
              </a:rPr>
              <a:t>at the same time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Programming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524000" y="3352800"/>
            <a:ext cx="0" cy="25908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524000" y="5943600"/>
            <a:ext cx="407814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 bwMode="auto">
          <a:xfrm>
            <a:off x="1557246" y="3810000"/>
            <a:ext cx="1447800" cy="381000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>
              <a:defRPr/>
            </a:pPr>
            <a:r>
              <a:rPr lang="en-US" sz="2800" b="1" dirty="0">
                <a:solidFill>
                  <a:srgbClr val="FFFFFF"/>
                </a:solidFill>
                <a:latin typeface="Calibri"/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3036115" y="4265512"/>
            <a:ext cx="685800" cy="381000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>
              <a:defRPr/>
            </a:pPr>
            <a:r>
              <a:rPr lang="en-US" sz="2800" b="1" dirty="0">
                <a:solidFill>
                  <a:srgbClr val="FFFFFF"/>
                </a:solidFill>
                <a:latin typeface="Calibri"/>
              </a:rPr>
              <a:t>2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3770460" y="4800587"/>
            <a:ext cx="953940" cy="381000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>
              <a:defRPr/>
            </a:pPr>
            <a:r>
              <a:rPr lang="en-US" sz="2800" b="1" dirty="0">
                <a:solidFill>
                  <a:srgbClr val="FFFFFF"/>
                </a:solidFill>
                <a:latin typeface="Calibri"/>
              </a:rPr>
              <a:t>3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4756468" y="5265740"/>
            <a:ext cx="729932" cy="381000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>
              <a:defRPr/>
            </a:pPr>
            <a:r>
              <a:rPr lang="en-US" sz="2800" b="1" dirty="0">
                <a:solidFill>
                  <a:srgbClr val="FFFFFF"/>
                </a:solidFill>
                <a:latin typeface="Calibri"/>
              </a:rPr>
              <a:t>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309733" y="2371498"/>
            <a:ext cx="4038600" cy="7848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1218987">
              <a:defRPr/>
            </a:pPr>
            <a:r>
              <a:rPr lang="en-US" sz="4500" dirty="0">
                <a:ln w="0"/>
                <a:solidFill>
                  <a:srgbClr val="234465"/>
                </a:solidFill>
                <a:latin typeface="Calibri"/>
              </a:rPr>
              <a:t>Synchronous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82087" y="3593733"/>
            <a:ext cx="569387" cy="2256981"/>
          </a:xfrm>
          <a:prstGeom prst="rect">
            <a:avLst/>
          </a:prstGeom>
          <a:noFill/>
        </p:spPr>
        <p:txBody>
          <a:bodyPr vert="vert270" wrap="square" lIns="91440" tIns="45720" rIns="91440" bIns="45720">
            <a:spAutoFit/>
          </a:bodyPr>
          <a:lstStyle/>
          <a:p>
            <a:pPr algn="ctr" defTabSz="1218987">
              <a:defRPr/>
            </a:pPr>
            <a:r>
              <a:rPr lang="en-US" sz="2500" dirty="0">
                <a:ln w="0"/>
                <a:solidFill>
                  <a:srgbClr val="234465"/>
                </a:solidFill>
                <a:latin typeface="Calibri"/>
              </a:rPr>
              <a:t>Number of tasks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741681" y="4160662"/>
            <a:ext cx="1066800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1218987">
              <a:defRPr/>
            </a:pPr>
            <a:r>
              <a:rPr lang="en-US" sz="1400" dirty="0">
                <a:ln w="0"/>
                <a:solidFill>
                  <a:srgbClr val="234465"/>
                </a:solidFill>
                <a:latin typeface="Calibri"/>
              </a:rPr>
              <a:t>20 seconds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845615" y="4605635"/>
            <a:ext cx="1066800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1218987">
              <a:defRPr/>
            </a:pPr>
            <a:r>
              <a:rPr lang="en-US" sz="1400" dirty="0">
                <a:ln w="0"/>
                <a:solidFill>
                  <a:srgbClr val="234465"/>
                </a:solidFill>
                <a:latin typeface="Calibri"/>
              </a:rPr>
              <a:t>7 seconds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686492" y="5120586"/>
            <a:ext cx="1066800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1218987">
              <a:defRPr/>
            </a:pPr>
            <a:r>
              <a:rPr lang="en-US" sz="1400" dirty="0">
                <a:ln w="0"/>
                <a:solidFill>
                  <a:srgbClr val="234465"/>
                </a:solidFill>
                <a:latin typeface="Calibri"/>
              </a:rPr>
              <a:t>10 seconds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596151" y="5585739"/>
            <a:ext cx="1066800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1218987">
              <a:defRPr/>
            </a:pPr>
            <a:r>
              <a:rPr lang="en-US" sz="1400" dirty="0">
                <a:ln w="0"/>
                <a:solidFill>
                  <a:srgbClr val="234465"/>
                </a:solidFill>
                <a:latin typeface="Calibri"/>
              </a:rPr>
              <a:t>8 seconds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6648561" y="3309998"/>
            <a:ext cx="3765" cy="26336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6652325" y="5943600"/>
            <a:ext cx="407814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6676627" y="2367254"/>
            <a:ext cx="4038600" cy="7848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1218987">
              <a:defRPr/>
            </a:pPr>
            <a:r>
              <a:rPr lang="en-US" sz="4500" dirty="0">
                <a:ln w="0"/>
                <a:solidFill>
                  <a:srgbClr val="234465"/>
                </a:solidFill>
                <a:latin typeface="Calibri"/>
              </a:rPr>
              <a:t>Asynchronous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114177" y="3550931"/>
            <a:ext cx="569387" cy="2256981"/>
          </a:xfrm>
          <a:prstGeom prst="rect">
            <a:avLst/>
          </a:prstGeom>
          <a:noFill/>
        </p:spPr>
        <p:txBody>
          <a:bodyPr vert="vert270" wrap="square" lIns="91440" tIns="45720" rIns="91440" bIns="45720">
            <a:spAutoFit/>
          </a:bodyPr>
          <a:lstStyle/>
          <a:p>
            <a:pPr algn="ctr" defTabSz="1218987">
              <a:defRPr/>
            </a:pPr>
            <a:r>
              <a:rPr lang="en-US" sz="2500" dirty="0">
                <a:ln w="0"/>
                <a:solidFill>
                  <a:srgbClr val="234465"/>
                </a:solidFill>
                <a:latin typeface="Calibri"/>
              </a:rPr>
              <a:t>Number of tasks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6706205" y="3760209"/>
            <a:ext cx="1447800" cy="381000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>
              <a:defRPr/>
            </a:pPr>
            <a:r>
              <a:rPr lang="en-US" sz="2800" b="1" dirty="0">
                <a:solidFill>
                  <a:srgbClr val="FFFFFF"/>
                </a:solidFill>
                <a:latin typeface="Calibri"/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112955" y="3836069"/>
            <a:ext cx="1066800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1218987">
              <a:defRPr/>
            </a:pPr>
            <a:r>
              <a:rPr lang="en-US" sz="1400" dirty="0">
                <a:ln w="0"/>
                <a:solidFill>
                  <a:srgbClr val="234465"/>
                </a:solidFill>
                <a:latin typeface="Calibri"/>
              </a:rPr>
              <a:t>20 seconds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6706205" y="4297964"/>
            <a:ext cx="685800" cy="381000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>
              <a:defRPr/>
            </a:pPr>
            <a:r>
              <a:rPr lang="en-US" sz="2800" b="1" dirty="0">
                <a:solidFill>
                  <a:srgbClr val="FFFFFF"/>
                </a:solidFill>
                <a:latin typeface="Calibri"/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317439" y="4356567"/>
            <a:ext cx="1066800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1218987">
              <a:defRPr/>
            </a:pPr>
            <a:r>
              <a:rPr lang="en-US" sz="1400" dirty="0">
                <a:ln w="0"/>
                <a:solidFill>
                  <a:srgbClr val="234465"/>
                </a:solidFill>
                <a:latin typeface="Calibri"/>
              </a:rPr>
              <a:t>7 seconds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6701025" y="4811424"/>
            <a:ext cx="953940" cy="381000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>
              <a:defRPr/>
            </a:pPr>
            <a:r>
              <a:rPr lang="en-US" sz="2800" b="1" dirty="0">
                <a:solidFill>
                  <a:srgbClr val="FFFFFF"/>
                </a:solidFill>
                <a:latin typeface="Calibri"/>
              </a:rPr>
              <a:t>3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624554" y="4887284"/>
            <a:ext cx="1066800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1218987">
              <a:defRPr/>
            </a:pPr>
            <a:r>
              <a:rPr lang="en-US" sz="1400" dirty="0">
                <a:ln w="0"/>
                <a:solidFill>
                  <a:srgbClr val="234465"/>
                </a:solidFill>
                <a:latin typeface="Calibri"/>
              </a:rPr>
              <a:t>10 seconds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6701025" y="5369824"/>
            <a:ext cx="729932" cy="381000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>
              <a:defRPr/>
            </a:pPr>
            <a:r>
              <a:rPr lang="en-US" sz="2800" b="1" dirty="0">
                <a:solidFill>
                  <a:srgbClr val="FFFFFF"/>
                </a:solidFill>
                <a:latin typeface="Calibri"/>
              </a:rPr>
              <a:t>4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329022" y="5416127"/>
            <a:ext cx="1066800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1218987">
              <a:defRPr/>
            </a:pPr>
            <a:r>
              <a:rPr lang="en-US" sz="1400" dirty="0">
                <a:ln w="0"/>
                <a:solidFill>
                  <a:srgbClr val="234465"/>
                </a:solidFill>
                <a:latin typeface="Calibri"/>
              </a:rPr>
              <a:t>8 seconds</a:t>
            </a:r>
          </a:p>
        </p:txBody>
      </p:sp>
    </p:spTree>
    <p:extLst>
      <p:ext uri="{BB962C8B-B14F-4D97-AF65-F5344CB8AC3E}">
        <p14:creationId xmlns:p14="http://schemas.microsoft.com/office/powerpoint/2010/main" val="358091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8" grpId="0"/>
      <p:bldP spid="19" grpId="0"/>
      <p:bldP spid="20" grpId="0"/>
      <p:bldP spid="21" grpId="0"/>
      <p:bldP spid="22" grpId="0"/>
      <p:bldP spid="23" grpId="0"/>
      <p:bldP spid="27" grpId="0"/>
      <p:bldP spid="28" grpId="0"/>
      <p:bldP spid="30" grpId="0" animBg="1"/>
      <p:bldP spid="31" grpId="0"/>
      <p:bldP spid="32" grpId="0" animBg="1"/>
      <p:bldP spid="33" grpId="0"/>
      <p:bldP spid="34" grpId="0" animBg="1"/>
      <p:bldP spid="35" grpId="0"/>
      <p:bldP spid="36" grpId="0" animBg="1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825892" y="1321840"/>
            <a:ext cx="9927138" cy="527604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The following commands will be executed as follows: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Asynchronous Programming – Example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406000" y="2124000"/>
            <a:ext cx="5334000" cy="2526434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987">
              <a:defRPr/>
            </a:pPr>
            <a:r>
              <a:rPr lang="en-US" sz="2400" b="1" dirty="0">
                <a:latin typeface="Consolas" panose="020B0609020204030204" pitchFamily="49" charset="0"/>
              </a:rPr>
              <a:t>console.log("Hello.");</a:t>
            </a:r>
          </a:p>
          <a:p>
            <a:pPr defTabSz="1218987">
              <a:spcBef>
                <a:spcPts val="1800"/>
              </a:spcBef>
              <a:defRPr/>
            </a:pPr>
            <a:r>
              <a:rPr lang="en-US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setTimeout</a:t>
            </a:r>
            <a:r>
              <a:rPr lang="en-US" sz="2400" b="1" dirty="0">
                <a:latin typeface="Consolas" panose="020B0609020204030204" pitchFamily="49" charset="0"/>
              </a:rPr>
              <a:t>(function() {</a:t>
            </a:r>
          </a:p>
          <a:p>
            <a:pPr defTabSz="1218987">
              <a:defRPr/>
            </a:pPr>
            <a:r>
              <a:rPr lang="en-US" sz="2400" b="1" dirty="0">
                <a:latin typeface="Consolas" panose="020B0609020204030204" pitchFamily="49" charset="0"/>
              </a:rPr>
              <a:t>  console.log("Goodbye!");</a:t>
            </a:r>
          </a:p>
          <a:p>
            <a:pPr defTabSz="1218987">
              <a:defRPr/>
            </a:pPr>
            <a:r>
              <a:rPr lang="en-US" sz="2400" b="1" dirty="0">
                <a:latin typeface="Consolas" panose="020B0609020204030204" pitchFamily="49" charset="0"/>
              </a:rPr>
              <a:t>}, 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2000</a:t>
            </a:r>
            <a:r>
              <a:rPr lang="en-US" sz="2400" b="1" dirty="0">
                <a:latin typeface="Consolas" panose="020B0609020204030204" pitchFamily="49" charset="0"/>
              </a:rPr>
              <a:t>);</a:t>
            </a:r>
          </a:p>
          <a:p>
            <a:pPr defTabSz="1218987">
              <a:spcBef>
                <a:spcPts val="1800"/>
              </a:spcBef>
              <a:defRPr/>
            </a:pPr>
            <a:r>
              <a:rPr lang="en-US" sz="2400" b="1" dirty="0">
                <a:latin typeface="Consolas" panose="020B0609020204030204" pitchFamily="49" charset="0"/>
              </a:rPr>
              <a:t>console.log("Hello again!");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074368" y="2725908"/>
            <a:ext cx="3344293" cy="556664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987">
              <a:buClr>
                <a:srgbClr val="F2B254"/>
              </a:buClr>
              <a:buSzPct val="100000"/>
              <a:defRPr/>
            </a:pPr>
            <a:r>
              <a:rPr lang="en-US" sz="2200" b="1" i="1" noProof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// Hello.</a:t>
            </a: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8074368" y="3382170"/>
            <a:ext cx="3344293" cy="556664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987">
              <a:buClr>
                <a:srgbClr val="F2B254"/>
              </a:buClr>
              <a:buSzPct val="100000"/>
              <a:defRPr/>
            </a:pPr>
            <a:r>
              <a:rPr lang="en-US" sz="2200" b="1" i="1" noProof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// Hello again!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8074368" y="4093770"/>
            <a:ext cx="3344293" cy="556664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987">
              <a:buClr>
                <a:srgbClr val="F2B254"/>
              </a:buClr>
              <a:buSzPct val="100000"/>
              <a:defRPr/>
            </a:pPr>
            <a:r>
              <a:rPr lang="en-US" sz="2200" b="1" i="1" noProof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// Goodbye!</a:t>
            </a:r>
          </a:p>
        </p:txBody>
      </p:sp>
    </p:spTree>
    <p:extLst>
      <p:ext uri="{BB962C8B-B14F-4D97-AF65-F5344CB8AC3E}">
        <p14:creationId xmlns:p14="http://schemas.microsoft.com/office/powerpoint/2010/main" val="332040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804325" y="1257411"/>
            <a:ext cx="10321675" cy="5546589"/>
          </a:xfrm>
        </p:spPr>
        <p:txBody>
          <a:bodyPr>
            <a:normAutofit/>
          </a:bodyPr>
          <a:lstStyle/>
          <a:p>
            <a:r>
              <a:rPr lang="en-US" sz="3200" dirty="0"/>
              <a:t>Function </a:t>
            </a:r>
            <a:r>
              <a:rPr lang="en-US" sz="3200" b="1" dirty="0">
                <a:solidFill>
                  <a:schemeClr val="bg1"/>
                </a:solidFill>
              </a:rPr>
              <a:t>passed</a:t>
            </a:r>
            <a:r>
              <a:rPr lang="en-US" sz="3200" dirty="0"/>
              <a:t> into another function as an </a:t>
            </a:r>
            <a:r>
              <a:rPr lang="en-US" sz="3200" b="1" dirty="0">
                <a:solidFill>
                  <a:schemeClr val="bg1"/>
                </a:solidFill>
              </a:rPr>
              <a:t>argument</a:t>
            </a:r>
          </a:p>
          <a:p>
            <a:r>
              <a:rPr lang="en-US" sz="3200" dirty="0"/>
              <a:t>Then </a:t>
            </a:r>
            <a:r>
              <a:rPr lang="en-US" sz="3200" b="1" dirty="0">
                <a:solidFill>
                  <a:schemeClr val="bg1"/>
                </a:solidFill>
              </a:rPr>
              <a:t>invoked</a:t>
            </a:r>
            <a:r>
              <a:rPr lang="en-US" sz="3200" dirty="0"/>
              <a:t> inside the outer function to complete some kind of routine or action</a:t>
            </a:r>
            <a:endParaRPr lang="bg-BG" sz="32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Callbacks</a:t>
            </a:r>
            <a:endParaRPr lang="bg-BG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2316000" y="3204000"/>
            <a:ext cx="8775000" cy="28033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400" dirty="0">
                <a:solidFill>
                  <a:schemeClr val="tx1"/>
                </a:solidFill>
                <a:effectLst/>
              </a:rPr>
              <a:t>function running() {</a:t>
            </a:r>
          </a:p>
          <a:p>
            <a:r>
              <a:rPr lang="en-US" sz="2400" dirty="0">
                <a:solidFill>
                  <a:schemeClr val="tx1"/>
                </a:solidFill>
                <a:effectLst/>
              </a:rPr>
              <a:t>    return "Running";</a:t>
            </a:r>
          </a:p>
          <a:p>
            <a:r>
              <a:rPr lang="en-US" sz="2400" dirty="0">
                <a:solidFill>
                  <a:schemeClr val="tx1"/>
                </a:solidFill>
                <a:effectLst/>
              </a:rPr>
              <a:t>}</a:t>
            </a:r>
          </a:p>
          <a:p>
            <a:r>
              <a:rPr lang="en-US" sz="2400" dirty="0">
                <a:solidFill>
                  <a:schemeClr val="tx1"/>
                </a:solidFill>
                <a:effectLst/>
              </a:rPr>
              <a:t>function category(</a:t>
            </a:r>
            <a:r>
              <a:rPr lang="en-US" sz="2400" dirty="0">
                <a:solidFill>
                  <a:schemeClr val="bg1"/>
                </a:solidFill>
                <a:effectLst/>
              </a:rPr>
              <a:t>run</a:t>
            </a:r>
            <a:r>
              <a:rPr lang="en-US" sz="2400" dirty="0">
                <a:solidFill>
                  <a:schemeClr val="tx1"/>
                </a:solidFill>
                <a:effectLst/>
              </a:rPr>
              <a:t>, </a:t>
            </a:r>
            <a:r>
              <a:rPr lang="en-US" sz="2400" dirty="0">
                <a:solidFill>
                  <a:schemeClr val="bg1"/>
                </a:solidFill>
                <a:effectLst/>
              </a:rPr>
              <a:t>type</a:t>
            </a:r>
            <a:r>
              <a:rPr lang="en-US" sz="2400" dirty="0">
                <a:solidFill>
                  <a:schemeClr val="tx1"/>
                </a:solidFill>
                <a:effectLst/>
              </a:rPr>
              <a:t>) {</a:t>
            </a:r>
          </a:p>
          <a:p>
            <a:r>
              <a:rPr lang="en-US" sz="2400" dirty="0">
                <a:solidFill>
                  <a:schemeClr val="tx1"/>
                </a:solidFill>
                <a:effectLst/>
              </a:rPr>
              <a:t>    console.log(run() + " " + type);</a:t>
            </a:r>
          </a:p>
          <a:p>
            <a:r>
              <a:rPr lang="en-US" sz="2400" dirty="0">
                <a:solidFill>
                  <a:schemeClr val="tx1"/>
                </a:solidFill>
                <a:effectLst/>
              </a:rPr>
              <a:t>}</a:t>
            </a:r>
          </a:p>
          <a:p>
            <a:r>
              <a:rPr lang="en-US" sz="2400" dirty="0">
                <a:solidFill>
                  <a:schemeClr val="tx1"/>
                </a:solidFill>
                <a:effectLst/>
              </a:rPr>
              <a:t>category(</a:t>
            </a:r>
            <a:r>
              <a:rPr lang="en-US" sz="2400" dirty="0">
                <a:solidFill>
                  <a:schemeClr val="bg1"/>
                </a:solidFill>
                <a:effectLst/>
              </a:rPr>
              <a:t>running</a:t>
            </a:r>
            <a:r>
              <a:rPr lang="en-US" sz="2400" dirty="0">
                <a:solidFill>
                  <a:schemeClr val="tx1"/>
                </a:solidFill>
                <a:effectLst/>
              </a:rPr>
              <a:t>, "sprint"); </a:t>
            </a:r>
            <a:r>
              <a:rPr lang="en-US" sz="2400" i="1" dirty="0">
                <a:solidFill>
                  <a:schemeClr val="accent2"/>
                </a:solidFill>
                <a:effectLst/>
              </a:rPr>
              <a:t>//Running sprint</a:t>
            </a: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6222600" y="3654000"/>
            <a:ext cx="2438400" cy="685800"/>
          </a:xfrm>
          <a:prstGeom prst="wedgeRoundRectCallout">
            <a:avLst>
              <a:gd name="adj1" fmla="val -58057"/>
              <a:gd name="adj2" fmla="val 4252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Callback</a:t>
            </a:r>
          </a:p>
          <a:p>
            <a:pPr algn="ctr"/>
            <a:r>
              <a:rPr lang="en-US" sz="2000" b="1" dirty="0">
                <a:solidFill>
                  <a:srgbClr val="FFFFFF"/>
                </a:solidFill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158290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BCF095-3BA8-DA7E-AEB1-07C7EECC2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3CAA41-D85F-EB8F-6ED9-657F551B2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Loop Synchronization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90A6AE-A945-4995-80F1-0A3EB3AEE351}"/>
              </a:ext>
            </a:extLst>
          </p:cNvPr>
          <p:cNvSpPr/>
          <p:nvPr/>
        </p:nvSpPr>
        <p:spPr bwMode="auto">
          <a:xfrm>
            <a:off x="1123500" y="1539000"/>
            <a:ext cx="2970000" cy="4275000"/>
          </a:xfrm>
          <a:prstGeom prst="rect">
            <a:avLst/>
          </a:prstGeom>
          <a:solidFill>
            <a:srgbClr val="234465">
              <a:alpha val="4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Execution Stack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5B379E-5163-C40C-80F5-18A20E42E59D}"/>
              </a:ext>
            </a:extLst>
          </p:cNvPr>
          <p:cNvSpPr/>
          <p:nvPr/>
        </p:nvSpPr>
        <p:spPr bwMode="auto">
          <a:xfrm>
            <a:off x="7176002" y="1534598"/>
            <a:ext cx="3892498" cy="2839402"/>
          </a:xfrm>
          <a:prstGeom prst="rect">
            <a:avLst/>
          </a:prstGeom>
          <a:solidFill>
            <a:srgbClr val="234465">
              <a:alpha val="4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Browser APIs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0F28C9-0898-9C33-A192-A36BA97E06BF}"/>
              </a:ext>
            </a:extLst>
          </p:cNvPr>
          <p:cNvSpPr/>
          <p:nvPr/>
        </p:nvSpPr>
        <p:spPr bwMode="auto">
          <a:xfrm>
            <a:off x="7176002" y="4599000"/>
            <a:ext cx="3892498" cy="1215000"/>
          </a:xfrm>
          <a:prstGeom prst="rect">
            <a:avLst/>
          </a:prstGeom>
          <a:solidFill>
            <a:srgbClr val="234465">
              <a:alpha val="4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 Queue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BDD1A1-AB9E-6317-A5E7-24ADD5C1D223}"/>
              </a:ext>
            </a:extLst>
          </p:cNvPr>
          <p:cNvSpPr txBox="1"/>
          <p:nvPr/>
        </p:nvSpPr>
        <p:spPr>
          <a:xfrm>
            <a:off x="4799413" y="3769950"/>
            <a:ext cx="1695749" cy="604049"/>
          </a:xfrm>
          <a:prstGeom prst="rect">
            <a:avLst/>
          </a:prstGeom>
          <a:noFill/>
          <a:ln w="381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Event Loop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457FFA1-FEC0-F417-BBC2-0DAA54F24FFF}"/>
              </a:ext>
            </a:extLst>
          </p:cNvPr>
          <p:cNvGrpSpPr/>
          <p:nvPr/>
        </p:nvGrpSpPr>
        <p:grpSpPr>
          <a:xfrm rot="5400000">
            <a:off x="4634787" y="4374000"/>
            <a:ext cx="2025000" cy="2025000"/>
            <a:chOff x="4569531" y="2309422"/>
            <a:chExt cx="2025000" cy="2025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1B3E271-527A-57EA-96E3-6F85A674D2F7}"/>
                </a:ext>
              </a:extLst>
            </p:cNvPr>
            <p:cNvGrpSpPr/>
            <p:nvPr/>
          </p:nvGrpSpPr>
          <p:grpSpPr>
            <a:xfrm>
              <a:off x="4569531" y="2309422"/>
              <a:ext cx="2025000" cy="2025000"/>
              <a:chOff x="4716269" y="2037783"/>
              <a:chExt cx="2025000" cy="2025000"/>
            </a:xfrm>
          </p:grpSpPr>
          <p:sp>
            <p:nvSpPr>
              <p:cNvPr id="3" name="Chord 2">
                <a:extLst>
                  <a:ext uri="{FF2B5EF4-FFF2-40B4-BE49-F238E27FC236}">
                    <a16:creationId xmlns:a16="http://schemas.microsoft.com/office/drawing/2014/main" id="{6DDFAFC0-1268-5A03-30B0-5F4FFDFADB6A}"/>
                  </a:ext>
                </a:extLst>
              </p:cNvPr>
              <p:cNvSpPr/>
              <p:nvPr/>
            </p:nvSpPr>
            <p:spPr bwMode="auto">
              <a:xfrm>
                <a:off x="4716269" y="2037783"/>
                <a:ext cx="2025000" cy="2025000"/>
              </a:xfrm>
              <a:prstGeom prst="chord">
                <a:avLst>
                  <a:gd name="adj1" fmla="val 1111314"/>
                  <a:gd name="adj2" fmla="val 9717870"/>
                </a:avLst>
              </a:prstGeom>
              <a:solidFill>
                <a:srgbClr val="234465">
                  <a:alpha val="40000"/>
                </a:srgbClr>
              </a:solidFill>
              <a:ln w="19050">
                <a:solidFill>
                  <a:schemeClr val="tx1">
                    <a:lumMod val="75000"/>
                    <a:alpha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Chord 12">
                <a:extLst>
                  <a:ext uri="{FF2B5EF4-FFF2-40B4-BE49-F238E27FC236}">
                    <a16:creationId xmlns:a16="http://schemas.microsoft.com/office/drawing/2014/main" id="{BE375FE9-9571-5FF0-D77C-82216791127A}"/>
                  </a:ext>
                </a:extLst>
              </p:cNvPr>
              <p:cNvSpPr/>
              <p:nvPr/>
            </p:nvSpPr>
            <p:spPr bwMode="auto">
              <a:xfrm flipV="1">
                <a:off x="4716269" y="2037783"/>
                <a:ext cx="2025000" cy="2025000"/>
              </a:xfrm>
              <a:prstGeom prst="chord">
                <a:avLst>
                  <a:gd name="adj1" fmla="val 1111314"/>
                  <a:gd name="adj2" fmla="val 9717870"/>
                </a:avLst>
              </a:prstGeom>
              <a:solidFill>
                <a:srgbClr val="234465">
                  <a:alpha val="40000"/>
                </a:srgbClr>
              </a:solidFill>
              <a:ln w="19050">
                <a:solidFill>
                  <a:schemeClr val="tx1">
                    <a:lumMod val="75000"/>
                    <a:alpha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" name="Arrow: Circular 10">
              <a:extLst>
                <a:ext uri="{FF2B5EF4-FFF2-40B4-BE49-F238E27FC236}">
                  <a16:creationId xmlns:a16="http://schemas.microsoft.com/office/drawing/2014/main" id="{DB981D0B-E0A2-9AF0-FABB-7325766388BE}"/>
                </a:ext>
              </a:extLst>
            </p:cNvPr>
            <p:cNvSpPr/>
            <p:nvPr/>
          </p:nvSpPr>
          <p:spPr bwMode="auto">
            <a:xfrm rot="5400000">
              <a:off x="4615869" y="2355760"/>
              <a:ext cx="1932324" cy="1932324"/>
            </a:xfrm>
            <a:prstGeom prst="circularArrow">
              <a:avLst>
                <a:gd name="adj1" fmla="val 5627"/>
                <a:gd name="adj2" fmla="val 773256"/>
                <a:gd name="adj3" fmla="val 12308470"/>
                <a:gd name="adj4" fmla="val 8654563"/>
                <a:gd name="adj5" fmla="val 10971"/>
              </a:avLst>
            </a:prstGeom>
            <a:solidFill>
              <a:srgbClr val="234465">
                <a:alpha val="80000"/>
              </a:srgb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solidFill>
                  <a:srgbClr val="FFFFFF"/>
                </a:solidFill>
              </a:endParaRPr>
            </a:p>
          </p:txBody>
        </p:sp>
        <p:sp>
          <p:nvSpPr>
            <p:cNvPr id="15" name="Arrow: Circular 14">
              <a:extLst>
                <a:ext uri="{FF2B5EF4-FFF2-40B4-BE49-F238E27FC236}">
                  <a16:creationId xmlns:a16="http://schemas.microsoft.com/office/drawing/2014/main" id="{83A15716-E721-4B9B-B00C-8074A30104DF}"/>
                </a:ext>
              </a:extLst>
            </p:cNvPr>
            <p:cNvSpPr/>
            <p:nvPr/>
          </p:nvSpPr>
          <p:spPr bwMode="auto">
            <a:xfrm rot="16200000">
              <a:off x="4615869" y="2355760"/>
              <a:ext cx="1932324" cy="1932324"/>
            </a:xfrm>
            <a:prstGeom prst="circularArrow">
              <a:avLst>
                <a:gd name="adj1" fmla="val 5627"/>
                <a:gd name="adj2" fmla="val 773256"/>
                <a:gd name="adj3" fmla="val 12308470"/>
                <a:gd name="adj4" fmla="val 8654563"/>
                <a:gd name="adj5" fmla="val 10971"/>
              </a:avLst>
            </a:prstGeom>
            <a:solidFill>
              <a:srgbClr val="234465">
                <a:alpha val="80000"/>
              </a:srgb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17" name="Rounded Rectangular Callout 6">
            <a:extLst>
              <a:ext uri="{FF2B5EF4-FFF2-40B4-BE49-F238E27FC236}">
                <a16:creationId xmlns:a16="http://schemas.microsoft.com/office/drawing/2014/main" id="{FA47D589-9A22-5591-FB18-BAEB1CDC8696}"/>
              </a:ext>
            </a:extLst>
          </p:cNvPr>
          <p:cNvSpPr/>
          <p:nvPr/>
        </p:nvSpPr>
        <p:spPr bwMode="auto">
          <a:xfrm>
            <a:off x="4428086" y="2808899"/>
            <a:ext cx="2438400" cy="685800"/>
          </a:xfrm>
          <a:prstGeom prst="wedgeRoundRectCallout">
            <a:avLst>
              <a:gd name="adj1" fmla="val -6369"/>
              <a:gd name="adj2" fmla="val 11584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Event loop is paused during execution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F6EF59-6C42-0E49-173D-AE1703B3CC82}"/>
              </a:ext>
            </a:extLst>
          </p:cNvPr>
          <p:cNvSpPr/>
          <p:nvPr/>
        </p:nvSpPr>
        <p:spPr bwMode="auto">
          <a:xfrm>
            <a:off x="1412686" y="3284903"/>
            <a:ext cx="2391627" cy="783193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Code executing on the main thread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2D636DB-FB86-F09F-FF63-81BE002055C7}"/>
              </a:ext>
            </a:extLst>
          </p:cNvPr>
          <p:cNvSpPr/>
          <p:nvPr/>
        </p:nvSpPr>
        <p:spPr bwMode="auto">
          <a:xfrm>
            <a:off x="7926437" y="2562702"/>
            <a:ext cx="2391627" cy="783193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APIs operate asynchronously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C069552-5743-0530-D589-562733EEA0AC}"/>
              </a:ext>
            </a:extLst>
          </p:cNvPr>
          <p:cNvSpPr/>
          <p:nvPr/>
        </p:nvSpPr>
        <p:spPr bwMode="auto">
          <a:xfrm>
            <a:off x="7333501" y="5165163"/>
            <a:ext cx="3577500" cy="442674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Callbacks wait in the queue</a:t>
            </a:r>
          </a:p>
        </p:txBody>
      </p:sp>
    </p:spTree>
    <p:extLst>
      <p:ext uri="{BB962C8B-B14F-4D97-AF65-F5344CB8AC3E}">
        <p14:creationId xmlns:p14="http://schemas.microsoft.com/office/powerpoint/2010/main" val="406690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0" grpId="0" animBg="1"/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BCF095-3BA8-DA7E-AEB1-07C7EECC2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3CAA41-D85F-EB8F-6ED9-657F551B2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Loop Synchronization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90A6AE-A945-4995-80F1-0A3EB3AEE351}"/>
              </a:ext>
            </a:extLst>
          </p:cNvPr>
          <p:cNvSpPr/>
          <p:nvPr/>
        </p:nvSpPr>
        <p:spPr bwMode="auto">
          <a:xfrm>
            <a:off x="1123500" y="1539000"/>
            <a:ext cx="2970000" cy="4275000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Execution Stack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5B379E-5163-C40C-80F5-18A20E42E59D}"/>
              </a:ext>
            </a:extLst>
          </p:cNvPr>
          <p:cNvSpPr/>
          <p:nvPr/>
        </p:nvSpPr>
        <p:spPr bwMode="auto">
          <a:xfrm>
            <a:off x="7176002" y="1534598"/>
            <a:ext cx="3892498" cy="2839402"/>
          </a:xfrm>
          <a:prstGeom prst="rect">
            <a:avLst/>
          </a:prstGeom>
          <a:solidFill>
            <a:srgbClr val="234465">
              <a:alpha val="4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Browser APIs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0F28C9-0898-9C33-A192-A36BA97E06BF}"/>
              </a:ext>
            </a:extLst>
          </p:cNvPr>
          <p:cNvSpPr/>
          <p:nvPr/>
        </p:nvSpPr>
        <p:spPr bwMode="auto">
          <a:xfrm>
            <a:off x="7176002" y="4599000"/>
            <a:ext cx="3892498" cy="1215000"/>
          </a:xfrm>
          <a:prstGeom prst="rect">
            <a:avLst/>
          </a:prstGeom>
          <a:solidFill>
            <a:srgbClr val="234465">
              <a:alpha val="4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 Queue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BDD1A1-AB9E-6317-A5E7-24ADD5C1D223}"/>
              </a:ext>
            </a:extLst>
          </p:cNvPr>
          <p:cNvSpPr txBox="1"/>
          <p:nvPr/>
        </p:nvSpPr>
        <p:spPr>
          <a:xfrm>
            <a:off x="4799413" y="3769950"/>
            <a:ext cx="1695749" cy="604049"/>
          </a:xfrm>
          <a:prstGeom prst="rect">
            <a:avLst/>
          </a:prstGeom>
          <a:noFill/>
          <a:ln w="381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Event Loop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457FFA1-FEC0-F417-BBC2-0DAA54F24FFF}"/>
              </a:ext>
            </a:extLst>
          </p:cNvPr>
          <p:cNvGrpSpPr/>
          <p:nvPr/>
        </p:nvGrpSpPr>
        <p:grpSpPr>
          <a:xfrm rot="5400000">
            <a:off x="4634787" y="4374000"/>
            <a:ext cx="2025000" cy="2025000"/>
            <a:chOff x="4569531" y="2309422"/>
            <a:chExt cx="2025000" cy="2025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1B3E271-527A-57EA-96E3-6F85A674D2F7}"/>
                </a:ext>
              </a:extLst>
            </p:cNvPr>
            <p:cNvGrpSpPr/>
            <p:nvPr/>
          </p:nvGrpSpPr>
          <p:grpSpPr>
            <a:xfrm>
              <a:off x="4569531" y="2309422"/>
              <a:ext cx="2025000" cy="2025000"/>
              <a:chOff x="4716269" y="2037783"/>
              <a:chExt cx="2025000" cy="2025000"/>
            </a:xfrm>
          </p:grpSpPr>
          <p:sp>
            <p:nvSpPr>
              <p:cNvPr id="3" name="Chord 2">
                <a:extLst>
                  <a:ext uri="{FF2B5EF4-FFF2-40B4-BE49-F238E27FC236}">
                    <a16:creationId xmlns:a16="http://schemas.microsoft.com/office/drawing/2014/main" id="{6DDFAFC0-1268-5A03-30B0-5F4FFDFADB6A}"/>
                  </a:ext>
                </a:extLst>
              </p:cNvPr>
              <p:cNvSpPr/>
              <p:nvPr/>
            </p:nvSpPr>
            <p:spPr bwMode="auto">
              <a:xfrm>
                <a:off x="4716269" y="2037783"/>
                <a:ext cx="2025000" cy="2025000"/>
              </a:xfrm>
              <a:prstGeom prst="chord">
                <a:avLst>
                  <a:gd name="adj1" fmla="val 1111314"/>
                  <a:gd name="adj2" fmla="val 9717870"/>
                </a:avLst>
              </a:prstGeom>
              <a:solidFill>
                <a:srgbClr val="234465">
                  <a:alpha val="40000"/>
                </a:srgbClr>
              </a:solidFill>
              <a:ln w="19050">
                <a:solidFill>
                  <a:schemeClr val="tx1">
                    <a:lumMod val="75000"/>
                    <a:alpha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Chord 12">
                <a:extLst>
                  <a:ext uri="{FF2B5EF4-FFF2-40B4-BE49-F238E27FC236}">
                    <a16:creationId xmlns:a16="http://schemas.microsoft.com/office/drawing/2014/main" id="{BE375FE9-9571-5FF0-D77C-82216791127A}"/>
                  </a:ext>
                </a:extLst>
              </p:cNvPr>
              <p:cNvSpPr/>
              <p:nvPr/>
            </p:nvSpPr>
            <p:spPr bwMode="auto">
              <a:xfrm flipV="1">
                <a:off x="4716269" y="2037783"/>
                <a:ext cx="2025000" cy="2025000"/>
              </a:xfrm>
              <a:prstGeom prst="chord">
                <a:avLst>
                  <a:gd name="adj1" fmla="val 1111314"/>
                  <a:gd name="adj2" fmla="val 9717870"/>
                </a:avLst>
              </a:prstGeom>
              <a:solidFill>
                <a:srgbClr val="234465">
                  <a:alpha val="40000"/>
                </a:srgbClr>
              </a:solidFill>
              <a:ln w="19050">
                <a:solidFill>
                  <a:schemeClr val="tx1">
                    <a:lumMod val="75000"/>
                    <a:alpha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" name="Arrow: Circular 10">
              <a:extLst>
                <a:ext uri="{FF2B5EF4-FFF2-40B4-BE49-F238E27FC236}">
                  <a16:creationId xmlns:a16="http://schemas.microsoft.com/office/drawing/2014/main" id="{DB981D0B-E0A2-9AF0-FABB-7325766388BE}"/>
                </a:ext>
              </a:extLst>
            </p:cNvPr>
            <p:cNvSpPr/>
            <p:nvPr/>
          </p:nvSpPr>
          <p:spPr bwMode="auto">
            <a:xfrm rot="5400000">
              <a:off x="4615869" y="2355760"/>
              <a:ext cx="1932324" cy="1932324"/>
            </a:xfrm>
            <a:prstGeom prst="circularArrow">
              <a:avLst>
                <a:gd name="adj1" fmla="val 5627"/>
                <a:gd name="adj2" fmla="val 773256"/>
                <a:gd name="adj3" fmla="val 12308470"/>
                <a:gd name="adj4" fmla="val 8654563"/>
                <a:gd name="adj5" fmla="val 10971"/>
              </a:avLst>
            </a:prstGeom>
            <a:solidFill>
              <a:srgbClr val="234465">
                <a:alpha val="80000"/>
              </a:srgb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solidFill>
                  <a:srgbClr val="FFFFFF"/>
                </a:solidFill>
              </a:endParaRPr>
            </a:p>
          </p:txBody>
        </p:sp>
        <p:sp>
          <p:nvSpPr>
            <p:cNvPr id="15" name="Arrow: Circular 14">
              <a:extLst>
                <a:ext uri="{FF2B5EF4-FFF2-40B4-BE49-F238E27FC236}">
                  <a16:creationId xmlns:a16="http://schemas.microsoft.com/office/drawing/2014/main" id="{83A15716-E721-4B9B-B00C-8074A30104DF}"/>
                </a:ext>
              </a:extLst>
            </p:cNvPr>
            <p:cNvSpPr/>
            <p:nvPr/>
          </p:nvSpPr>
          <p:spPr bwMode="auto">
            <a:xfrm rot="16200000">
              <a:off x="4615869" y="2355760"/>
              <a:ext cx="1932324" cy="1932324"/>
            </a:xfrm>
            <a:prstGeom prst="circularArrow">
              <a:avLst>
                <a:gd name="adj1" fmla="val 5627"/>
                <a:gd name="adj2" fmla="val 773256"/>
                <a:gd name="adj3" fmla="val 12308470"/>
                <a:gd name="adj4" fmla="val 8654563"/>
                <a:gd name="adj5" fmla="val 10971"/>
              </a:avLst>
            </a:prstGeom>
            <a:solidFill>
              <a:srgbClr val="234465">
                <a:alpha val="80000"/>
              </a:srgb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3CEA9DB-6CBB-DF0A-07CB-EFA6DAB32D7C}"/>
              </a:ext>
            </a:extLst>
          </p:cNvPr>
          <p:cNvSpPr/>
          <p:nvPr/>
        </p:nvSpPr>
        <p:spPr bwMode="auto">
          <a:xfrm>
            <a:off x="1281001" y="5165163"/>
            <a:ext cx="2654998" cy="442674"/>
          </a:xfrm>
          <a:prstGeom prst="round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Function</a:t>
            </a:r>
          </a:p>
        </p:txBody>
      </p:sp>
      <p:sp>
        <p:nvSpPr>
          <p:cNvPr id="22" name="Rounded Rectangular Callout 6">
            <a:extLst>
              <a:ext uri="{FF2B5EF4-FFF2-40B4-BE49-F238E27FC236}">
                <a16:creationId xmlns:a16="http://schemas.microsoft.com/office/drawing/2014/main" id="{577B3F76-D579-DAED-D983-2ADC278FC10F}"/>
              </a:ext>
            </a:extLst>
          </p:cNvPr>
          <p:cNvSpPr/>
          <p:nvPr/>
        </p:nvSpPr>
        <p:spPr bwMode="auto">
          <a:xfrm>
            <a:off x="2067746" y="5956326"/>
            <a:ext cx="2159294" cy="442674"/>
          </a:xfrm>
          <a:prstGeom prst="wedgeRoundRectCallout">
            <a:avLst>
              <a:gd name="adj1" fmla="val 1885"/>
              <a:gd name="adj2" fmla="val -14549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Program starting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1DA7DE2-6861-201D-D7C5-C2E513D782AA}"/>
              </a:ext>
            </a:extLst>
          </p:cNvPr>
          <p:cNvSpPr/>
          <p:nvPr/>
        </p:nvSpPr>
        <p:spPr bwMode="auto">
          <a:xfrm>
            <a:off x="1281001" y="4516326"/>
            <a:ext cx="2654998" cy="442674"/>
          </a:xfrm>
          <a:prstGeom prst="round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Function</a:t>
            </a:r>
          </a:p>
        </p:txBody>
      </p:sp>
      <p:sp>
        <p:nvSpPr>
          <p:cNvPr id="24" name="Rounded Rectangular Callout 6">
            <a:extLst>
              <a:ext uri="{FF2B5EF4-FFF2-40B4-BE49-F238E27FC236}">
                <a16:creationId xmlns:a16="http://schemas.microsoft.com/office/drawing/2014/main" id="{8F6921F6-8BBD-36E2-AF8A-F548B2617490}"/>
              </a:ext>
            </a:extLst>
          </p:cNvPr>
          <p:cNvSpPr/>
          <p:nvPr/>
        </p:nvSpPr>
        <p:spPr bwMode="auto">
          <a:xfrm>
            <a:off x="4211046" y="3433971"/>
            <a:ext cx="1868960" cy="442674"/>
          </a:xfrm>
          <a:prstGeom prst="wedgeRoundRectCallout">
            <a:avLst>
              <a:gd name="adj1" fmla="val -78264"/>
              <a:gd name="adj2" fmla="val 25345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Function call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6D74FC-2BFB-5973-0F10-D9101DEA55B2}"/>
              </a:ext>
            </a:extLst>
          </p:cNvPr>
          <p:cNvSpPr txBox="1"/>
          <p:nvPr/>
        </p:nvSpPr>
        <p:spPr>
          <a:xfrm>
            <a:off x="4755175" y="4730338"/>
            <a:ext cx="1780791" cy="1312324"/>
          </a:xfrm>
          <a:prstGeom prst="rect">
            <a:avLst/>
          </a:prstGeom>
          <a:solidFill>
            <a:srgbClr val="FFFFFF">
              <a:alpha val="80000"/>
            </a:srgbClr>
          </a:solidFill>
          <a:ln w="38100">
            <a:solidFill>
              <a:schemeClr val="tx1"/>
            </a:solidFill>
          </a:ln>
        </p:spPr>
        <p:txBody>
          <a:bodyPr vert="horz" wrap="square" lIns="144000" tIns="108000" rIns="144000" bIns="108000" rtlCol="0" anchor="ctr" anchorCtr="0">
            <a:no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Paused</a:t>
            </a:r>
          </a:p>
        </p:txBody>
      </p:sp>
      <p:sp>
        <p:nvSpPr>
          <p:cNvPr id="14" name="Arrow: Circular 13">
            <a:extLst>
              <a:ext uri="{FF2B5EF4-FFF2-40B4-BE49-F238E27FC236}">
                <a16:creationId xmlns:a16="http://schemas.microsoft.com/office/drawing/2014/main" id="{1D1AF4D3-C43D-835B-6FA3-F1FEF3248D43}"/>
              </a:ext>
            </a:extLst>
          </p:cNvPr>
          <p:cNvSpPr/>
          <p:nvPr/>
        </p:nvSpPr>
        <p:spPr bwMode="auto">
          <a:xfrm>
            <a:off x="2991000" y="4671632"/>
            <a:ext cx="962368" cy="962368"/>
          </a:xfrm>
          <a:prstGeom prst="circularArrow">
            <a:avLst>
              <a:gd name="adj1" fmla="val 11076"/>
              <a:gd name="adj2" fmla="val 1386965"/>
              <a:gd name="adj3" fmla="val 13807207"/>
              <a:gd name="adj4" fmla="val 7674527"/>
              <a:gd name="adj5" fmla="val 12817"/>
            </a:avLst>
          </a:prstGeom>
          <a:solidFill>
            <a:schemeClr val="accent2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C0B0DDA-3E43-39E5-5070-9B53327E855A}"/>
              </a:ext>
            </a:extLst>
          </p:cNvPr>
          <p:cNvSpPr/>
          <p:nvPr/>
        </p:nvSpPr>
        <p:spPr bwMode="auto">
          <a:xfrm>
            <a:off x="1281001" y="3063086"/>
            <a:ext cx="2654998" cy="1251628"/>
          </a:xfrm>
          <a:prstGeom prst="roundRect">
            <a:avLst>
              <a:gd name="adj" fmla="val 7622"/>
            </a:avLst>
          </a:prstGeom>
          <a:solidFill>
            <a:schemeClr val="bg1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Function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412F606-C68C-059E-1F3B-5FFA84C70B97}"/>
              </a:ext>
            </a:extLst>
          </p:cNvPr>
          <p:cNvGrpSpPr/>
          <p:nvPr/>
        </p:nvGrpSpPr>
        <p:grpSpPr>
          <a:xfrm>
            <a:off x="1438452" y="3616326"/>
            <a:ext cx="2340095" cy="442674"/>
            <a:chOff x="4526687" y="2221167"/>
            <a:chExt cx="2340095" cy="442674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A4971CC-24DC-4BD7-284C-09C6F76D89FA}"/>
                </a:ext>
              </a:extLst>
            </p:cNvPr>
            <p:cNvSpPr/>
            <p:nvPr/>
          </p:nvSpPr>
          <p:spPr bwMode="auto">
            <a:xfrm>
              <a:off x="4526687" y="2221167"/>
              <a:ext cx="1029313" cy="442674"/>
            </a:xfrm>
            <a:prstGeom prst="roundRect">
              <a:avLst/>
            </a:prstGeom>
            <a:solidFill>
              <a:schemeClr val="accent3">
                <a:lumMod val="75000"/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FFFF"/>
                  </a:solidFill>
                </a:rPr>
                <a:t>API Call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34F62D51-F8C1-4BB2-5DE7-93A2E3B8B15E}"/>
                </a:ext>
              </a:extLst>
            </p:cNvPr>
            <p:cNvSpPr/>
            <p:nvPr/>
          </p:nvSpPr>
          <p:spPr bwMode="auto">
            <a:xfrm>
              <a:off x="5758873" y="2221167"/>
              <a:ext cx="1107909" cy="442674"/>
            </a:xfrm>
            <a:prstGeom prst="roundRect">
              <a:avLst/>
            </a:prstGeom>
            <a:solidFill>
              <a:schemeClr val="accent3">
                <a:lumMod val="75000"/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FFFF"/>
                  </a:solidFill>
                </a:rPr>
                <a:t>Callback</a:t>
              </a:r>
            </a:p>
          </p:txBody>
        </p:sp>
        <p:sp>
          <p:nvSpPr>
            <p:cNvPr id="16" name="Circle: Hollow 15">
              <a:extLst>
                <a:ext uri="{FF2B5EF4-FFF2-40B4-BE49-F238E27FC236}">
                  <a16:creationId xmlns:a16="http://schemas.microsoft.com/office/drawing/2014/main" id="{77376259-ADFB-6135-E73A-A54D509161C2}"/>
                </a:ext>
              </a:extLst>
            </p:cNvPr>
            <p:cNvSpPr/>
            <p:nvPr/>
          </p:nvSpPr>
          <p:spPr bwMode="auto">
            <a:xfrm>
              <a:off x="5525036" y="2310103"/>
              <a:ext cx="264802" cy="264802"/>
            </a:xfrm>
            <a:prstGeom prst="donut">
              <a:avLst>
                <a:gd name="adj" fmla="val 32374"/>
              </a:avLst>
            </a:prstGeom>
            <a:solidFill>
              <a:srgbClr val="00843C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7" name="Arrow: Circular 26">
            <a:extLst>
              <a:ext uri="{FF2B5EF4-FFF2-40B4-BE49-F238E27FC236}">
                <a16:creationId xmlns:a16="http://schemas.microsoft.com/office/drawing/2014/main" id="{E1A55632-7B03-79F6-430E-15664733D355}"/>
              </a:ext>
            </a:extLst>
          </p:cNvPr>
          <p:cNvSpPr/>
          <p:nvPr/>
        </p:nvSpPr>
        <p:spPr bwMode="auto">
          <a:xfrm>
            <a:off x="2991000" y="3963978"/>
            <a:ext cx="962368" cy="962368"/>
          </a:xfrm>
          <a:prstGeom prst="circularArrow">
            <a:avLst>
              <a:gd name="adj1" fmla="val 11076"/>
              <a:gd name="adj2" fmla="val 1386965"/>
              <a:gd name="adj3" fmla="val 13807207"/>
              <a:gd name="adj4" fmla="val 7674527"/>
              <a:gd name="adj5" fmla="val 12817"/>
            </a:avLst>
          </a:prstGeom>
          <a:solidFill>
            <a:schemeClr val="accent2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7195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4" grpId="1" animBg="1"/>
      <p:bldP spid="14" grpId="0" animBg="1"/>
      <p:bldP spid="14" grpId="1" animBg="1"/>
      <p:bldP spid="26" grpId="0" animBg="1"/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BCF095-3BA8-DA7E-AEB1-07C7EECC2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3CAA41-D85F-EB8F-6ED9-657F551B2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Loop Synchronization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90A6AE-A945-4995-80F1-0A3EB3AEE351}"/>
              </a:ext>
            </a:extLst>
          </p:cNvPr>
          <p:cNvSpPr/>
          <p:nvPr/>
        </p:nvSpPr>
        <p:spPr bwMode="auto">
          <a:xfrm>
            <a:off x="1123500" y="1539000"/>
            <a:ext cx="2970000" cy="4275000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Execution Stack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5B379E-5163-C40C-80F5-18A20E42E59D}"/>
              </a:ext>
            </a:extLst>
          </p:cNvPr>
          <p:cNvSpPr/>
          <p:nvPr/>
        </p:nvSpPr>
        <p:spPr bwMode="auto">
          <a:xfrm>
            <a:off x="7176002" y="1534598"/>
            <a:ext cx="3892498" cy="2839402"/>
          </a:xfrm>
          <a:prstGeom prst="rect">
            <a:avLst/>
          </a:prstGeom>
          <a:solidFill>
            <a:srgbClr val="234465">
              <a:alpha val="4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Browser APIs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0F28C9-0898-9C33-A192-A36BA97E06BF}"/>
              </a:ext>
            </a:extLst>
          </p:cNvPr>
          <p:cNvSpPr/>
          <p:nvPr/>
        </p:nvSpPr>
        <p:spPr bwMode="auto">
          <a:xfrm>
            <a:off x="7176002" y="4599000"/>
            <a:ext cx="3892498" cy="1215000"/>
          </a:xfrm>
          <a:prstGeom prst="rect">
            <a:avLst/>
          </a:prstGeom>
          <a:solidFill>
            <a:srgbClr val="234465">
              <a:alpha val="4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 Queue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BDD1A1-AB9E-6317-A5E7-24ADD5C1D223}"/>
              </a:ext>
            </a:extLst>
          </p:cNvPr>
          <p:cNvSpPr txBox="1"/>
          <p:nvPr/>
        </p:nvSpPr>
        <p:spPr>
          <a:xfrm>
            <a:off x="4799413" y="3769950"/>
            <a:ext cx="1695749" cy="604049"/>
          </a:xfrm>
          <a:prstGeom prst="rect">
            <a:avLst/>
          </a:prstGeom>
          <a:noFill/>
          <a:ln w="381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Event Loop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457FFA1-FEC0-F417-BBC2-0DAA54F24FFF}"/>
              </a:ext>
            </a:extLst>
          </p:cNvPr>
          <p:cNvGrpSpPr/>
          <p:nvPr/>
        </p:nvGrpSpPr>
        <p:grpSpPr>
          <a:xfrm rot="5400000">
            <a:off x="4634787" y="4374000"/>
            <a:ext cx="2025000" cy="2025000"/>
            <a:chOff x="4569531" y="2309422"/>
            <a:chExt cx="2025000" cy="2025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1B3E271-527A-57EA-96E3-6F85A674D2F7}"/>
                </a:ext>
              </a:extLst>
            </p:cNvPr>
            <p:cNvGrpSpPr/>
            <p:nvPr/>
          </p:nvGrpSpPr>
          <p:grpSpPr>
            <a:xfrm>
              <a:off x="4569531" y="2309422"/>
              <a:ext cx="2025000" cy="2025000"/>
              <a:chOff x="4716269" y="2037783"/>
              <a:chExt cx="2025000" cy="2025000"/>
            </a:xfrm>
          </p:grpSpPr>
          <p:sp>
            <p:nvSpPr>
              <p:cNvPr id="3" name="Chord 2">
                <a:extLst>
                  <a:ext uri="{FF2B5EF4-FFF2-40B4-BE49-F238E27FC236}">
                    <a16:creationId xmlns:a16="http://schemas.microsoft.com/office/drawing/2014/main" id="{6DDFAFC0-1268-5A03-30B0-5F4FFDFADB6A}"/>
                  </a:ext>
                </a:extLst>
              </p:cNvPr>
              <p:cNvSpPr/>
              <p:nvPr/>
            </p:nvSpPr>
            <p:spPr bwMode="auto">
              <a:xfrm>
                <a:off x="4716269" y="2037783"/>
                <a:ext cx="2025000" cy="2025000"/>
              </a:xfrm>
              <a:prstGeom prst="chord">
                <a:avLst>
                  <a:gd name="adj1" fmla="val 1111314"/>
                  <a:gd name="adj2" fmla="val 9717870"/>
                </a:avLst>
              </a:prstGeom>
              <a:solidFill>
                <a:srgbClr val="234465">
                  <a:alpha val="40000"/>
                </a:srgbClr>
              </a:solidFill>
              <a:ln w="19050">
                <a:solidFill>
                  <a:schemeClr val="tx1">
                    <a:lumMod val="75000"/>
                    <a:alpha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Chord 12">
                <a:extLst>
                  <a:ext uri="{FF2B5EF4-FFF2-40B4-BE49-F238E27FC236}">
                    <a16:creationId xmlns:a16="http://schemas.microsoft.com/office/drawing/2014/main" id="{BE375FE9-9571-5FF0-D77C-82216791127A}"/>
                  </a:ext>
                </a:extLst>
              </p:cNvPr>
              <p:cNvSpPr/>
              <p:nvPr/>
            </p:nvSpPr>
            <p:spPr bwMode="auto">
              <a:xfrm flipV="1">
                <a:off x="4716269" y="2037783"/>
                <a:ext cx="2025000" cy="2025000"/>
              </a:xfrm>
              <a:prstGeom prst="chord">
                <a:avLst>
                  <a:gd name="adj1" fmla="val 1111314"/>
                  <a:gd name="adj2" fmla="val 9717870"/>
                </a:avLst>
              </a:prstGeom>
              <a:solidFill>
                <a:srgbClr val="234465">
                  <a:alpha val="40000"/>
                </a:srgbClr>
              </a:solidFill>
              <a:ln w="19050">
                <a:solidFill>
                  <a:schemeClr val="tx1">
                    <a:lumMod val="75000"/>
                    <a:alpha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" name="Arrow: Circular 10">
              <a:extLst>
                <a:ext uri="{FF2B5EF4-FFF2-40B4-BE49-F238E27FC236}">
                  <a16:creationId xmlns:a16="http://schemas.microsoft.com/office/drawing/2014/main" id="{DB981D0B-E0A2-9AF0-FABB-7325766388BE}"/>
                </a:ext>
              </a:extLst>
            </p:cNvPr>
            <p:cNvSpPr/>
            <p:nvPr/>
          </p:nvSpPr>
          <p:spPr bwMode="auto">
            <a:xfrm rot="5400000">
              <a:off x="4615869" y="2355760"/>
              <a:ext cx="1932324" cy="1932324"/>
            </a:xfrm>
            <a:prstGeom prst="circularArrow">
              <a:avLst>
                <a:gd name="adj1" fmla="val 5627"/>
                <a:gd name="adj2" fmla="val 773256"/>
                <a:gd name="adj3" fmla="val 12308470"/>
                <a:gd name="adj4" fmla="val 8654563"/>
                <a:gd name="adj5" fmla="val 10971"/>
              </a:avLst>
            </a:prstGeom>
            <a:solidFill>
              <a:srgbClr val="234465">
                <a:alpha val="80000"/>
              </a:srgb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solidFill>
                  <a:srgbClr val="FFFFFF"/>
                </a:solidFill>
              </a:endParaRPr>
            </a:p>
          </p:txBody>
        </p:sp>
        <p:sp>
          <p:nvSpPr>
            <p:cNvPr id="15" name="Arrow: Circular 14">
              <a:extLst>
                <a:ext uri="{FF2B5EF4-FFF2-40B4-BE49-F238E27FC236}">
                  <a16:creationId xmlns:a16="http://schemas.microsoft.com/office/drawing/2014/main" id="{83A15716-E721-4B9B-B00C-8074A30104DF}"/>
                </a:ext>
              </a:extLst>
            </p:cNvPr>
            <p:cNvSpPr/>
            <p:nvPr/>
          </p:nvSpPr>
          <p:spPr bwMode="auto">
            <a:xfrm rot="16200000">
              <a:off x="4615869" y="2355760"/>
              <a:ext cx="1932324" cy="1932324"/>
            </a:xfrm>
            <a:prstGeom prst="circularArrow">
              <a:avLst>
                <a:gd name="adj1" fmla="val 5627"/>
                <a:gd name="adj2" fmla="val 773256"/>
                <a:gd name="adj3" fmla="val 12308470"/>
                <a:gd name="adj4" fmla="val 8654563"/>
                <a:gd name="adj5" fmla="val 10971"/>
              </a:avLst>
            </a:prstGeom>
            <a:solidFill>
              <a:srgbClr val="234465">
                <a:alpha val="80000"/>
              </a:srgb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3CEA9DB-6CBB-DF0A-07CB-EFA6DAB32D7C}"/>
              </a:ext>
            </a:extLst>
          </p:cNvPr>
          <p:cNvSpPr/>
          <p:nvPr/>
        </p:nvSpPr>
        <p:spPr bwMode="auto">
          <a:xfrm>
            <a:off x="1281001" y="5165163"/>
            <a:ext cx="2654998" cy="442674"/>
          </a:xfrm>
          <a:prstGeom prst="round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Function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1DA7DE2-6861-201D-D7C5-C2E513D782AA}"/>
              </a:ext>
            </a:extLst>
          </p:cNvPr>
          <p:cNvSpPr/>
          <p:nvPr/>
        </p:nvSpPr>
        <p:spPr bwMode="auto">
          <a:xfrm>
            <a:off x="1281001" y="4516326"/>
            <a:ext cx="2654998" cy="442674"/>
          </a:xfrm>
          <a:prstGeom prst="round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Function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6D74FC-2BFB-5973-0F10-D9101DEA55B2}"/>
              </a:ext>
            </a:extLst>
          </p:cNvPr>
          <p:cNvSpPr txBox="1"/>
          <p:nvPr/>
        </p:nvSpPr>
        <p:spPr>
          <a:xfrm>
            <a:off x="4755175" y="4730338"/>
            <a:ext cx="1780791" cy="1312324"/>
          </a:xfrm>
          <a:prstGeom prst="rect">
            <a:avLst/>
          </a:prstGeom>
          <a:solidFill>
            <a:srgbClr val="FFFFFF">
              <a:alpha val="80000"/>
            </a:srgbClr>
          </a:solidFill>
          <a:ln w="38100">
            <a:solidFill>
              <a:schemeClr val="tx1"/>
            </a:solidFill>
          </a:ln>
        </p:spPr>
        <p:txBody>
          <a:bodyPr vert="horz" wrap="square" lIns="144000" tIns="108000" rIns="144000" bIns="108000" rtlCol="0" anchor="ctr" anchorCtr="0">
            <a:no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Paused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C0B0DDA-3E43-39E5-5070-9B53327E855A}"/>
              </a:ext>
            </a:extLst>
          </p:cNvPr>
          <p:cNvSpPr/>
          <p:nvPr/>
        </p:nvSpPr>
        <p:spPr bwMode="auto">
          <a:xfrm>
            <a:off x="1281001" y="3063086"/>
            <a:ext cx="2654998" cy="1251628"/>
          </a:xfrm>
          <a:prstGeom prst="roundRect">
            <a:avLst>
              <a:gd name="adj" fmla="val 7622"/>
            </a:avLst>
          </a:prstGeom>
          <a:solidFill>
            <a:schemeClr val="bg1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Function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412F606-C68C-059E-1F3B-5FFA84C70B97}"/>
              </a:ext>
            </a:extLst>
          </p:cNvPr>
          <p:cNvGrpSpPr/>
          <p:nvPr/>
        </p:nvGrpSpPr>
        <p:grpSpPr>
          <a:xfrm>
            <a:off x="1438452" y="3616326"/>
            <a:ext cx="2340095" cy="442674"/>
            <a:chOff x="4526687" y="2221167"/>
            <a:chExt cx="2340095" cy="442674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A4971CC-24DC-4BD7-284C-09C6F76D89FA}"/>
                </a:ext>
              </a:extLst>
            </p:cNvPr>
            <p:cNvSpPr/>
            <p:nvPr/>
          </p:nvSpPr>
          <p:spPr bwMode="auto">
            <a:xfrm>
              <a:off x="4526687" y="2221167"/>
              <a:ext cx="1029313" cy="442674"/>
            </a:xfrm>
            <a:prstGeom prst="roundRect">
              <a:avLst/>
            </a:prstGeom>
            <a:solidFill>
              <a:schemeClr val="accent3">
                <a:lumMod val="75000"/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FFFF"/>
                  </a:solidFill>
                </a:rPr>
                <a:t>API Call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34F62D51-F8C1-4BB2-5DE7-93A2E3B8B15E}"/>
                </a:ext>
              </a:extLst>
            </p:cNvPr>
            <p:cNvSpPr/>
            <p:nvPr/>
          </p:nvSpPr>
          <p:spPr bwMode="auto">
            <a:xfrm>
              <a:off x="5758873" y="2221167"/>
              <a:ext cx="1107909" cy="442674"/>
            </a:xfrm>
            <a:prstGeom prst="roundRect">
              <a:avLst/>
            </a:prstGeom>
            <a:solidFill>
              <a:schemeClr val="accent3">
                <a:lumMod val="75000"/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FFFF"/>
                  </a:solidFill>
                </a:rPr>
                <a:t>Callback</a:t>
              </a:r>
            </a:p>
          </p:txBody>
        </p:sp>
        <p:sp>
          <p:nvSpPr>
            <p:cNvPr id="16" name="Circle: Hollow 15">
              <a:extLst>
                <a:ext uri="{FF2B5EF4-FFF2-40B4-BE49-F238E27FC236}">
                  <a16:creationId xmlns:a16="http://schemas.microsoft.com/office/drawing/2014/main" id="{77376259-ADFB-6135-E73A-A54D509161C2}"/>
                </a:ext>
              </a:extLst>
            </p:cNvPr>
            <p:cNvSpPr/>
            <p:nvPr/>
          </p:nvSpPr>
          <p:spPr bwMode="auto">
            <a:xfrm>
              <a:off x="5525036" y="2310103"/>
              <a:ext cx="264802" cy="264802"/>
            </a:xfrm>
            <a:prstGeom prst="donut">
              <a:avLst>
                <a:gd name="adj" fmla="val 32374"/>
              </a:avLst>
            </a:prstGeom>
            <a:solidFill>
              <a:srgbClr val="00843C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F9169FB3-5368-C939-FF37-1A9F8C0444E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88534" y="693431"/>
            <a:ext cx="1312326" cy="4356406"/>
          </a:xfrm>
          <a:prstGeom prst="curvedConnector2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71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7.40741E-7 L 0.48906 -0.21805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53" y="-10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BCF095-3BA8-DA7E-AEB1-07C7EECC2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3CAA41-D85F-EB8F-6ED9-657F551B2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Loop Synchronization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90A6AE-A945-4995-80F1-0A3EB3AEE351}"/>
              </a:ext>
            </a:extLst>
          </p:cNvPr>
          <p:cNvSpPr/>
          <p:nvPr/>
        </p:nvSpPr>
        <p:spPr bwMode="auto">
          <a:xfrm>
            <a:off x="1123500" y="1539000"/>
            <a:ext cx="2970000" cy="4275000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Execution Stack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5B379E-5163-C40C-80F5-18A20E42E59D}"/>
              </a:ext>
            </a:extLst>
          </p:cNvPr>
          <p:cNvSpPr/>
          <p:nvPr/>
        </p:nvSpPr>
        <p:spPr bwMode="auto">
          <a:xfrm>
            <a:off x="7176002" y="1534598"/>
            <a:ext cx="3892498" cy="2839402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Browser APIs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0F28C9-0898-9C33-A192-A36BA97E06BF}"/>
              </a:ext>
            </a:extLst>
          </p:cNvPr>
          <p:cNvSpPr/>
          <p:nvPr/>
        </p:nvSpPr>
        <p:spPr bwMode="auto">
          <a:xfrm>
            <a:off x="7176002" y="4599000"/>
            <a:ext cx="3892498" cy="1215000"/>
          </a:xfrm>
          <a:prstGeom prst="rect">
            <a:avLst/>
          </a:prstGeom>
          <a:solidFill>
            <a:srgbClr val="234465">
              <a:alpha val="4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 Queue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BDD1A1-AB9E-6317-A5E7-24ADD5C1D223}"/>
              </a:ext>
            </a:extLst>
          </p:cNvPr>
          <p:cNvSpPr txBox="1"/>
          <p:nvPr/>
        </p:nvSpPr>
        <p:spPr>
          <a:xfrm>
            <a:off x="4799413" y="3769950"/>
            <a:ext cx="1695749" cy="604049"/>
          </a:xfrm>
          <a:prstGeom prst="rect">
            <a:avLst/>
          </a:prstGeom>
          <a:noFill/>
          <a:ln w="381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Event Loop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457FFA1-FEC0-F417-BBC2-0DAA54F24FFF}"/>
              </a:ext>
            </a:extLst>
          </p:cNvPr>
          <p:cNvGrpSpPr/>
          <p:nvPr/>
        </p:nvGrpSpPr>
        <p:grpSpPr>
          <a:xfrm rot="5400000">
            <a:off x="4634787" y="4374000"/>
            <a:ext cx="2025000" cy="2025000"/>
            <a:chOff x="4569531" y="2309422"/>
            <a:chExt cx="2025000" cy="2025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1B3E271-527A-57EA-96E3-6F85A674D2F7}"/>
                </a:ext>
              </a:extLst>
            </p:cNvPr>
            <p:cNvGrpSpPr/>
            <p:nvPr/>
          </p:nvGrpSpPr>
          <p:grpSpPr>
            <a:xfrm>
              <a:off x="4569531" y="2309422"/>
              <a:ext cx="2025000" cy="2025000"/>
              <a:chOff x="4716269" y="2037783"/>
              <a:chExt cx="2025000" cy="2025000"/>
            </a:xfrm>
          </p:grpSpPr>
          <p:sp>
            <p:nvSpPr>
              <p:cNvPr id="3" name="Chord 2">
                <a:extLst>
                  <a:ext uri="{FF2B5EF4-FFF2-40B4-BE49-F238E27FC236}">
                    <a16:creationId xmlns:a16="http://schemas.microsoft.com/office/drawing/2014/main" id="{6DDFAFC0-1268-5A03-30B0-5F4FFDFADB6A}"/>
                  </a:ext>
                </a:extLst>
              </p:cNvPr>
              <p:cNvSpPr/>
              <p:nvPr/>
            </p:nvSpPr>
            <p:spPr bwMode="auto">
              <a:xfrm>
                <a:off x="4716269" y="2037783"/>
                <a:ext cx="2025000" cy="2025000"/>
              </a:xfrm>
              <a:prstGeom prst="chord">
                <a:avLst>
                  <a:gd name="adj1" fmla="val 1111314"/>
                  <a:gd name="adj2" fmla="val 9717870"/>
                </a:avLst>
              </a:prstGeom>
              <a:solidFill>
                <a:srgbClr val="234465">
                  <a:alpha val="40000"/>
                </a:srgbClr>
              </a:solidFill>
              <a:ln w="19050">
                <a:solidFill>
                  <a:schemeClr val="tx1">
                    <a:lumMod val="75000"/>
                    <a:alpha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Chord 12">
                <a:extLst>
                  <a:ext uri="{FF2B5EF4-FFF2-40B4-BE49-F238E27FC236}">
                    <a16:creationId xmlns:a16="http://schemas.microsoft.com/office/drawing/2014/main" id="{BE375FE9-9571-5FF0-D77C-82216791127A}"/>
                  </a:ext>
                </a:extLst>
              </p:cNvPr>
              <p:cNvSpPr/>
              <p:nvPr/>
            </p:nvSpPr>
            <p:spPr bwMode="auto">
              <a:xfrm flipV="1">
                <a:off x="4716269" y="2037783"/>
                <a:ext cx="2025000" cy="2025000"/>
              </a:xfrm>
              <a:prstGeom prst="chord">
                <a:avLst>
                  <a:gd name="adj1" fmla="val 1111314"/>
                  <a:gd name="adj2" fmla="val 9717870"/>
                </a:avLst>
              </a:prstGeom>
              <a:solidFill>
                <a:srgbClr val="234465">
                  <a:alpha val="40000"/>
                </a:srgbClr>
              </a:solidFill>
              <a:ln w="19050">
                <a:solidFill>
                  <a:schemeClr val="tx1">
                    <a:lumMod val="75000"/>
                    <a:alpha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" name="Arrow: Circular 10">
              <a:extLst>
                <a:ext uri="{FF2B5EF4-FFF2-40B4-BE49-F238E27FC236}">
                  <a16:creationId xmlns:a16="http://schemas.microsoft.com/office/drawing/2014/main" id="{DB981D0B-E0A2-9AF0-FABB-7325766388BE}"/>
                </a:ext>
              </a:extLst>
            </p:cNvPr>
            <p:cNvSpPr/>
            <p:nvPr/>
          </p:nvSpPr>
          <p:spPr bwMode="auto">
            <a:xfrm rot="5400000">
              <a:off x="4615869" y="2355760"/>
              <a:ext cx="1932324" cy="1932324"/>
            </a:xfrm>
            <a:prstGeom prst="circularArrow">
              <a:avLst>
                <a:gd name="adj1" fmla="val 5627"/>
                <a:gd name="adj2" fmla="val 773256"/>
                <a:gd name="adj3" fmla="val 12308470"/>
                <a:gd name="adj4" fmla="val 8654563"/>
                <a:gd name="adj5" fmla="val 10971"/>
              </a:avLst>
            </a:prstGeom>
            <a:solidFill>
              <a:srgbClr val="234465">
                <a:alpha val="80000"/>
              </a:srgb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solidFill>
                  <a:srgbClr val="FFFFFF"/>
                </a:solidFill>
              </a:endParaRPr>
            </a:p>
          </p:txBody>
        </p:sp>
        <p:sp>
          <p:nvSpPr>
            <p:cNvPr id="15" name="Arrow: Circular 14">
              <a:extLst>
                <a:ext uri="{FF2B5EF4-FFF2-40B4-BE49-F238E27FC236}">
                  <a16:creationId xmlns:a16="http://schemas.microsoft.com/office/drawing/2014/main" id="{83A15716-E721-4B9B-B00C-8074A30104DF}"/>
                </a:ext>
              </a:extLst>
            </p:cNvPr>
            <p:cNvSpPr/>
            <p:nvPr/>
          </p:nvSpPr>
          <p:spPr bwMode="auto">
            <a:xfrm rot="16200000">
              <a:off x="4615869" y="2355760"/>
              <a:ext cx="1932324" cy="1932324"/>
            </a:xfrm>
            <a:prstGeom prst="circularArrow">
              <a:avLst>
                <a:gd name="adj1" fmla="val 5627"/>
                <a:gd name="adj2" fmla="val 773256"/>
                <a:gd name="adj3" fmla="val 12308470"/>
                <a:gd name="adj4" fmla="val 8654563"/>
                <a:gd name="adj5" fmla="val 10971"/>
              </a:avLst>
            </a:prstGeom>
            <a:solidFill>
              <a:srgbClr val="234465">
                <a:alpha val="80000"/>
              </a:srgb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3CEA9DB-6CBB-DF0A-07CB-EFA6DAB32D7C}"/>
              </a:ext>
            </a:extLst>
          </p:cNvPr>
          <p:cNvSpPr/>
          <p:nvPr/>
        </p:nvSpPr>
        <p:spPr bwMode="auto">
          <a:xfrm>
            <a:off x="1281001" y="5165163"/>
            <a:ext cx="2654998" cy="442674"/>
          </a:xfrm>
          <a:prstGeom prst="round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Function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1DA7DE2-6861-201D-D7C5-C2E513D782AA}"/>
              </a:ext>
            </a:extLst>
          </p:cNvPr>
          <p:cNvSpPr/>
          <p:nvPr/>
        </p:nvSpPr>
        <p:spPr bwMode="auto">
          <a:xfrm>
            <a:off x="1281001" y="4516326"/>
            <a:ext cx="2654998" cy="442674"/>
          </a:xfrm>
          <a:prstGeom prst="round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Function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6D74FC-2BFB-5973-0F10-D9101DEA55B2}"/>
              </a:ext>
            </a:extLst>
          </p:cNvPr>
          <p:cNvSpPr txBox="1"/>
          <p:nvPr/>
        </p:nvSpPr>
        <p:spPr>
          <a:xfrm>
            <a:off x="4755175" y="4730338"/>
            <a:ext cx="1780791" cy="1312324"/>
          </a:xfrm>
          <a:prstGeom prst="rect">
            <a:avLst/>
          </a:prstGeom>
          <a:solidFill>
            <a:srgbClr val="FFFFFF">
              <a:alpha val="80000"/>
            </a:srgbClr>
          </a:solidFill>
          <a:ln w="38100">
            <a:solidFill>
              <a:schemeClr val="tx1"/>
            </a:solidFill>
          </a:ln>
        </p:spPr>
        <p:txBody>
          <a:bodyPr vert="horz" wrap="square" lIns="144000" tIns="108000" rIns="144000" bIns="108000" rtlCol="0" anchor="ctr" anchorCtr="0">
            <a:no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Paused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C0B0DDA-3E43-39E5-5070-9B53327E855A}"/>
              </a:ext>
            </a:extLst>
          </p:cNvPr>
          <p:cNvSpPr/>
          <p:nvPr/>
        </p:nvSpPr>
        <p:spPr bwMode="auto">
          <a:xfrm>
            <a:off x="1281001" y="3063086"/>
            <a:ext cx="2654998" cy="1251628"/>
          </a:xfrm>
          <a:prstGeom prst="roundRect">
            <a:avLst>
              <a:gd name="adj" fmla="val 7622"/>
            </a:avLst>
          </a:prstGeom>
          <a:solidFill>
            <a:schemeClr val="bg1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Function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F5D939E-3A98-86EB-DFA4-2D2201E88720}"/>
              </a:ext>
            </a:extLst>
          </p:cNvPr>
          <p:cNvGrpSpPr/>
          <p:nvPr/>
        </p:nvGrpSpPr>
        <p:grpSpPr>
          <a:xfrm>
            <a:off x="7400905" y="2131326"/>
            <a:ext cx="2340095" cy="442674"/>
            <a:chOff x="4526687" y="2221167"/>
            <a:chExt cx="2340095" cy="442674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CC06541-8936-EAD2-E84E-22FA53EAE720}"/>
                </a:ext>
              </a:extLst>
            </p:cNvPr>
            <p:cNvSpPr/>
            <p:nvPr/>
          </p:nvSpPr>
          <p:spPr bwMode="auto">
            <a:xfrm>
              <a:off x="4526687" y="2221167"/>
              <a:ext cx="1029313" cy="442674"/>
            </a:xfrm>
            <a:prstGeom prst="roundRect">
              <a:avLst/>
            </a:prstGeom>
            <a:solidFill>
              <a:schemeClr val="accent3">
                <a:lumMod val="75000"/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FFFF"/>
                  </a:solidFill>
                </a:rPr>
                <a:t>API Call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3A1D03B3-3CCC-6137-6C54-9F9731CF2A6E}"/>
                </a:ext>
              </a:extLst>
            </p:cNvPr>
            <p:cNvSpPr/>
            <p:nvPr/>
          </p:nvSpPr>
          <p:spPr bwMode="auto">
            <a:xfrm>
              <a:off x="5758873" y="2221167"/>
              <a:ext cx="1107909" cy="442674"/>
            </a:xfrm>
            <a:prstGeom prst="roundRect">
              <a:avLst/>
            </a:prstGeom>
            <a:solidFill>
              <a:schemeClr val="accent3">
                <a:lumMod val="75000"/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FFFF"/>
                  </a:solidFill>
                </a:rPr>
                <a:t>Callback</a:t>
              </a:r>
            </a:p>
          </p:txBody>
        </p:sp>
        <p:sp>
          <p:nvSpPr>
            <p:cNvPr id="32" name="Circle: Hollow 31">
              <a:extLst>
                <a:ext uri="{FF2B5EF4-FFF2-40B4-BE49-F238E27FC236}">
                  <a16:creationId xmlns:a16="http://schemas.microsoft.com/office/drawing/2014/main" id="{B269B384-DABC-3B1E-586B-351D72866DF9}"/>
                </a:ext>
              </a:extLst>
            </p:cNvPr>
            <p:cNvSpPr/>
            <p:nvPr/>
          </p:nvSpPr>
          <p:spPr bwMode="auto">
            <a:xfrm>
              <a:off x="5525036" y="2310103"/>
              <a:ext cx="264802" cy="264802"/>
            </a:xfrm>
            <a:prstGeom prst="donut">
              <a:avLst>
                <a:gd name="adj" fmla="val 32374"/>
              </a:avLst>
            </a:prstGeom>
            <a:solidFill>
              <a:srgbClr val="00843C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3" name="Rounded Rectangular Callout 6">
            <a:extLst>
              <a:ext uri="{FF2B5EF4-FFF2-40B4-BE49-F238E27FC236}">
                <a16:creationId xmlns:a16="http://schemas.microsoft.com/office/drawing/2014/main" id="{607D8A75-4838-69CF-9460-C5538ADF0DFA}"/>
              </a:ext>
            </a:extLst>
          </p:cNvPr>
          <p:cNvSpPr/>
          <p:nvPr/>
        </p:nvSpPr>
        <p:spPr bwMode="auto">
          <a:xfrm>
            <a:off x="5100454" y="1293404"/>
            <a:ext cx="1868960" cy="783193"/>
          </a:xfrm>
          <a:prstGeom prst="wedgeRoundRectCallout">
            <a:avLst>
              <a:gd name="adj1" fmla="val 64785"/>
              <a:gd name="adj2" fmla="val 7888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API working in background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A46DCC0-C45D-278F-D151-3FF398400F0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122" y="2099708"/>
            <a:ext cx="388486" cy="38848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CD287F3-26E5-EA12-24A7-6D03075F4EA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498" y="2331688"/>
            <a:ext cx="328970" cy="32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3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9700000">
                                      <p:cBhvr>
                                        <p:cTn id="8" dur="2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BCF095-3BA8-DA7E-AEB1-07C7EECC2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3CAA41-D85F-EB8F-6ED9-657F551B2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Loop Synchronization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90A6AE-A945-4995-80F1-0A3EB3AEE351}"/>
              </a:ext>
            </a:extLst>
          </p:cNvPr>
          <p:cNvSpPr/>
          <p:nvPr/>
        </p:nvSpPr>
        <p:spPr bwMode="auto">
          <a:xfrm>
            <a:off x="1123500" y="1539000"/>
            <a:ext cx="2970000" cy="4275000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Execution Stack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5B379E-5163-C40C-80F5-18A20E42E59D}"/>
              </a:ext>
            </a:extLst>
          </p:cNvPr>
          <p:cNvSpPr/>
          <p:nvPr/>
        </p:nvSpPr>
        <p:spPr bwMode="auto">
          <a:xfrm>
            <a:off x="7176002" y="1534598"/>
            <a:ext cx="3892498" cy="2839402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Browser APIs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0F28C9-0898-9C33-A192-A36BA97E06BF}"/>
              </a:ext>
            </a:extLst>
          </p:cNvPr>
          <p:cNvSpPr/>
          <p:nvPr/>
        </p:nvSpPr>
        <p:spPr bwMode="auto">
          <a:xfrm>
            <a:off x="7176002" y="4599000"/>
            <a:ext cx="3892498" cy="1215000"/>
          </a:xfrm>
          <a:prstGeom prst="rect">
            <a:avLst/>
          </a:prstGeom>
          <a:solidFill>
            <a:srgbClr val="234465">
              <a:alpha val="4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 Queue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BDD1A1-AB9E-6317-A5E7-24ADD5C1D223}"/>
              </a:ext>
            </a:extLst>
          </p:cNvPr>
          <p:cNvSpPr txBox="1"/>
          <p:nvPr/>
        </p:nvSpPr>
        <p:spPr>
          <a:xfrm>
            <a:off x="4799413" y="3769950"/>
            <a:ext cx="1695749" cy="604049"/>
          </a:xfrm>
          <a:prstGeom prst="rect">
            <a:avLst/>
          </a:prstGeom>
          <a:noFill/>
          <a:ln w="381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Event Loop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457FFA1-FEC0-F417-BBC2-0DAA54F24FFF}"/>
              </a:ext>
            </a:extLst>
          </p:cNvPr>
          <p:cNvGrpSpPr/>
          <p:nvPr/>
        </p:nvGrpSpPr>
        <p:grpSpPr>
          <a:xfrm rot="5400000">
            <a:off x="4634787" y="4374000"/>
            <a:ext cx="2025000" cy="2025000"/>
            <a:chOff x="4569531" y="2309422"/>
            <a:chExt cx="2025000" cy="2025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1B3E271-527A-57EA-96E3-6F85A674D2F7}"/>
                </a:ext>
              </a:extLst>
            </p:cNvPr>
            <p:cNvGrpSpPr/>
            <p:nvPr/>
          </p:nvGrpSpPr>
          <p:grpSpPr>
            <a:xfrm>
              <a:off x="4569531" y="2309422"/>
              <a:ext cx="2025000" cy="2025000"/>
              <a:chOff x="4716269" y="2037783"/>
              <a:chExt cx="2025000" cy="2025000"/>
            </a:xfrm>
          </p:grpSpPr>
          <p:sp>
            <p:nvSpPr>
              <p:cNvPr id="3" name="Chord 2">
                <a:extLst>
                  <a:ext uri="{FF2B5EF4-FFF2-40B4-BE49-F238E27FC236}">
                    <a16:creationId xmlns:a16="http://schemas.microsoft.com/office/drawing/2014/main" id="{6DDFAFC0-1268-5A03-30B0-5F4FFDFADB6A}"/>
                  </a:ext>
                </a:extLst>
              </p:cNvPr>
              <p:cNvSpPr/>
              <p:nvPr/>
            </p:nvSpPr>
            <p:spPr bwMode="auto">
              <a:xfrm>
                <a:off x="4716269" y="2037783"/>
                <a:ext cx="2025000" cy="2025000"/>
              </a:xfrm>
              <a:prstGeom prst="chord">
                <a:avLst>
                  <a:gd name="adj1" fmla="val 1111314"/>
                  <a:gd name="adj2" fmla="val 9717870"/>
                </a:avLst>
              </a:prstGeom>
              <a:solidFill>
                <a:srgbClr val="234465">
                  <a:alpha val="40000"/>
                </a:srgbClr>
              </a:solidFill>
              <a:ln w="19050">
                <a:solidFill>
                  <a:schemeClr val="tx1">
                    <a:lumMod val="75000"/>
                    <a:alpha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Chord 12">
                <a:extLst>
                  <a:ext uri="{FF2B5EF4-FFF2-40B4-BE49-F238E27FC236}">
                    <a16:creationId xmlns:a16="http://schemas.microsoft.com/office/drawing/2014/main" id="{BE375FE9-9571-5FF0-D77C-82216791127A}"/>
                  </a:ext>
                </a:extLst>
              </p:cNvPr>
              <p:cNvSpPr/>
              <p:nvPr/>
            </p:nvSpPr>
            <p:spPr bwMode="auto">
              <a:xfrm flipV="1">
                <a:off x="4716269" y="2037783"/>
                <a:ext cx="2025000" cy="2025000"/>
              </a:xfrm>
              <a:prstGeom prst="chord">
                <a:avLst>
                  <a:gd name="adj1" fmla="val 1111314"/>
                  <a:gd name="adj2" fmla="val 9717870"/>
                </a:avLst>
              </a:prstGeom>
              <a:solidFill>
                <a:srgbClr val="234465">
                  <a:alpha val="40000"/>
                </a:srgbClr>
              </a:solidFill>
              <a:ln w="19050">
                <a:solidFill>
                  <a:schemeClr val="tx1">
                    <a:lumMod val="75000"/>
                    <a:alpha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" name="Arrow: Circular 10">
              <a:extLst>
                <a:ext uri="{FF2B5EF4-FFF2-40B4-BE49-F238E27FC236}">
                  <a16:creationId xmlns:a16="http://schemas.microsoft.com/office/drawing/2014/main" id="{DB981D0B-E0A2-9AF0-FABB-7325766388BE}"/>
                </a:ext>
              </a:extLst>
            </p:cNvPr>
            <p:cNvSpPr/>
            <p:nvPr/>
          </p:nvSpPr>
          <p:spPr bwMode="auto">
            <a:xfrm rot="5400000">
              <a:off x="4615869" y="2355760"/>
              <a:ext cx="1932324" cy="1932324"/>
            </a:xfrm>
            <a:prstGeom prst="circularArrow">
              <a:avLst>
                <a:gd name="adj1" fmla="val 5627"/>
                <a:gd name="adj2" fmla="val 773256"/>
                <a:gd name="adj3" fmla="val 12308470"/>
                <a:gd name="adj4" fmla="val 8654563"/>
                <a:gd name="adj5" fmla="val 10971"/>
              </a:avLst>
            </a:prstGeom>
            <a:solidFill>
              <a:srgbClr val="234465">
                <a:alpha val="80000"/>
              </a:srgb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solidFill>
                  <a:srgbClr val="FFFFFF"/>
                </a:solidFill>
              </a:endParaRPr>
            </a:p>
          </p:txBody>
        </p:sp>
        <p:sp>
          <p:nvSpPr>
            <p:cNvPr id="15" name="Arrow: Circular 14">
              <a:extLst>
                <a:ext uri="{FF2B5EF4-FFF2-40B4-BE49-F238E27FC236}">
                  <a16:creationId xmlns:a16="http://schemas.microsoft.com/office/drawing/2014/main" id="{83A15716-E721-4B9B-B00C-8074A30104DF}"/>
                </a:ext>
              </a:extLst>
            </p:cNvPr>
            <p:cNvSpPr/>
            <p:nvPr/>
          </p:nvSpPr>
          <p:spPr bwMode="auto">
            <a:xfrm rot="16200000">
              <a:off x="4615869" y="2355760"/>
              <a:ext cx="1932324" cy="1932324"/>
            </a:xfrm>
            <a:prstGeom prst="circularArrow">
              <a:avLst>
                <a:gd name="adj1" fmla="val 5627"/>
                <a:gd name="adj2" fmla="val 773256"/>
                <a:gd name="adj3" fmla="val 12308470"/>
                <a:gd name="adj4" fmla="val 8654563"/>
                <a:gd name="adj5" fmla="val 10971"/>
              </a:avLst>
            </a:prstGeom>
            <a:solidFill>
              <a:srgbClr val="234465">
                <a:alpha val="80000"/>
              </a:srgb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3CEA9DB-6CBB-DF0A-07CB-EFA6DAB32D7C}"/>
              </a:ext>
            </a:extLst>
          </p:cNvPr>
          <p:cNvSpPr/>
          <p:nvPr/>
        </p:nvSpPr>
        <p:spPr bwMode="auto">
          <a:xfrm>
            <a:off x="1281001" y="5165163"/>
            <a:ext cx="2654998" cy="442674"/>
          </a:xfrm>
          <a:prstGeom prst="round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Function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1DA7DE2-6861-201D-D7C5-C2E513D782AA}"/>
              </a:ext>
            </a:extLst>
          </p:cNvPr>
          <p:cNvSpPr/>
          <p:nvPr/>
        </p:nvSpPr>
        <p:spPr bwMode="auto">
          <a:xfrm>
            <a:off x="1281001" y="4516326"/>
            <a:ext cx="2654998" cy="442674"/>
          </a:xfrm>
          <a:prstGeom prst="round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Function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6D74FC-2BFB-5973-0F10-D9101DEA55B2}"/>
              </a:ext>
            </a:extLst>
          </p:cNvPr>
          <p:cNvSpPr txBox="1"/>
          <p:nvPr/>
        </p:nvSpPr>
        <p:spPr>
          <a:xfrm>
            <a:off x="4755175" y="4730338"/>
            <a:ext cx="1780791" cy="1312324"/>
          </a:xfrm>
          <a:prstGeom prst="rect">
            <a:avLst/>
          </a:prstGeom>
          <a:solidFill>
            <a:srgbClr val="FFFFFF">
              <a:alpha val="80000"/>
            </a:srgbClr>
          </a:solidFill>
          <a:ln w="38100">
            <a:solidFill>
              <a:schemeClr val="tx1"/>
            </a:solidFill>
          </a:ln>
        </p:spPr>
        <p:txBody>
          <a:bodyPr vert="horz" wrap="square" lIns="144000" tIns="108000" rIns="144000" bIns="108000" rtlCol="0" anchor="ctr" anchorCtr="0">
            <a:no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Paused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C0B0DDA-3E43-39E5-5070-9B53327E855A}"/>
              </a:ext>
            </a:extLst>
          </p:cNvPr>
          <p:cNvSpPr/>
          <p:nvPr/>
        </p:nvSpPr>
        <p:spPr bwMode="auto">
          <a:xfrm>
            <a:off x="1281001" y="3063086"/>
            <a:ext cx="2654998" cy="1251628"/>
          </a:xfrm>
          <a:prstGeom prst="roundRect">
            <a:avLst>
              <a:gd name="adj" fmla="val 7622"/>
            </a:avLst>
          </a:prstGeom>
          <a:solidFill>
            <a:schemeClr val="bg1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Function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F5D939E-3A98-86EB-DFA4-2D2201E88720}"/>
              </a:ext>
            </a:extLst>
          </p:cNvPr>
          <p:cNvGrpSpPr/>
          <p:nvPr/>
        </p:nvGrpSpPr>
        <p:grpSpPr>
          <a:xfrm>
            <a:off x="7400905" y="2131326"/>
            <a:ext cx="2340095" cy="442674"/>
            <a:chOff x="4526687" y="2221167"/>
            <a:chExt cx="2340095" cy="442674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CC06541-8936-EAD2-E84E-22FA53EAE720}"/>
                </a:ext>
              </a:extLst>
            </p:cNvPr>
            <p:cNvSpPr/>
            <p:nvPr/>
          </p:nvSpPr>
          <p:spPr bwMode="auto">
            <a:xfrm>
              <a:off x="4526687" y="2221167"/>
              <a:ext cx="1029313" cy="442674"/>
            </a:xfrm>
            <a:prstGeom prst="roundRect">
              <a:avLst/>
            </a:prstGeom>
            <a:solidFill>
              <a:schemeClr val="accent3">
                <a:lumMod val="75000"/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FFFF"/>
                  </a:solidFill>
                </a:rPr>
                <a:t>API Call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3A1D03B3-3CCC-6137-6C54-9F9731CF2A6E}"/>
                </a:ext>
              </a:extLst>
            </p:cNvPr>
            <p:cNvSpPr/>
            <p:nvPr/>
          </p:nvSpPr>
          <p:spPr bwMode="auto">
            <a:xfrm>
              <a:off x="5758873" y="2221167"/>
              <a:ext cx="1107909" cy="442674"/>
            </a:xfrm>
            <a:prstGeom prst="roundRect">
              <a:avLst/>
            </a:prstGeom>
            <a:solidFill>
              <a:schemeClr val="accent3">
                <a:lumMod val="75000"/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FFFF"/>
                  </a:solidFill>
                </a:rPr>
                <a:t>Callback</a:t>
              </a:r>
            </a:p>
          </p:txBody>
        </p:sp>
        <p:sp>
          <p:nvSpPr>
            <p:cNvPr id="32" name="Circle: Hollow 31">
              <a:extLst>
                <a:ext uri="{FF2B5EF4-FFF2-40B4-BE49-F238E27FC236}">
                  <a16:creationId xmlns:a16="http://schemas.microsoft.com/office/drawing/2014/main" id="{B269B384-DABC-3B1E-586B-351D72866DF9}"/>
                </a:ext>
              </a:extLst>
            </p:cNvPr>
            <p:cNvSpPr/>
            <p:nvPr/>
          </p:nvSpPr>
          <p:spPr bwMode="auto">
            <a:xfrm>
              <a:off x="5525036" y="2310103"/>
              <a:ext cx="264802" cy="264802"/>
            </a:xfrm>
            <a:prstGeom prst="donut">
              <a:avLst>
                <a:gd name="adj" fmla="val 32374"/>
              </a:avLst>
            </a:prstGeom>
            <a:solidFill>
              <a:srgbClr val="00843C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DA46DCC0-C45D-278F-D151-3FF398400F0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122" y="2099708"/>
            <a:ext cx="388486" cy="38848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CD287F3-26E5-EA12-24A7-6D03075F4EA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498" y="2331688"/>
            <a:ext cx="328970" cy="328970"/>
          </a:xfrm>
          <a:prstGeom prst="rect">
            <a:avLst/>
          </a:prstGeom>
        </p:spPr>
      </p:pic>
      <p:sp>
        <p:nvSpPr>
          <p:cNvPr id="28" name="Arrow: Circular 27">
            <a:extLst>
              <a:ext uri="{FF2B5EF4-FFF2-40B4-BE49-F238E27FC236}">
                <a16:creationId xmlns:a16="http://schemas.microsoft.com/office/drawing/2014/main" id="{D31CD711-38E3-1BA3-41C1-FF01E44E6AD8}"/>
              </a:ext>
            </a:extLst>
          </p:cNvPr>
          <p:cNvSpPr/>
          <p:nvPr/>
        </p:nvSpPr>
        <p:spPr bwMode="auto">
          <a:xfrm rot="10800000">
            <a:off x="2942072" y="3775295"/>
            <a:ext cx="962368" cy="962368"/>
          </a:xfrm>
          <a:prstGeom prst="circularArrow">
            <a:avLst>
              <a:gd name="adj1" fmla="val 11076"/>
              <a:gd name="adj2" fmla="val 1386965"/>
              <a:gd name="adj3" fmla="val 13807207"/>
              <a:gd name="adj4" fmla="val 7674527"/>
              <a:gd name="adj5" fmla="val 12817"/>
            </a:avLst>
          </a:prstGeom>
          <a:solidFill>
            <a:srgbClr val="C000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Arrow: Circular 28">
            <a:extLst>
              <a:ext uri="{FF2B5EF4-FFF2-40B4-BE49-F238E27FC236}">
                <a16:creationId xmlns:a16="http://schemas.microsoft.com/office/drawing/2014/main" id="{CF04DAFE-F233-5B77-F943-6CA5602A5C85}"/>
              </a:ext>
            </a:extLst>
          </p:cNvPr>
          <p:cNvSpPr/>
          <p:nvPr/>
        </p:nvSpPr>
        <p:spPr bwMode="auto">
          <a:xfrm rot="10800000">
            <a:off x="2942072" y="4539988"/>
            <a:ext cx="962368" cy="962368"/>
          </a:xfrm>
          <a:prstGeom prst="circularArrow">
            <a:avLst>
              <a:gd name="adj1" fmla="val 11076"/>
              <a:gd name="adj2" fmla="val 1386965"/>
              <a:gd name="adj3" fmla="val 13807207"/>
              <a:gd name="adj4" fmla="val 7674527"/>
              <a:gd name="adj5" fmla="val 12817"/>
            </a:avLst>
          </a:prstGeom>
          <a:solidFill>
            <a:srgbClr val="C000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Rounded Rectangular Callout 6">
            <a:extLst>
              <a:ext uri="{FF2B5EF4-FFF2-40B4-BE49-F238E27FC236}">
                <a16:creationId xmlns:a16="http://schemas.microsoft.com/office/drawing/2014/main" id="{8425F181-A55B-DEF1-A3F9-435CCA83B515}"/>
              </a:ext>
            </a:extLst>
          </p:cNvPr>
          <p:cNvSpPr/>
          <p:nvPr/>
        </p:nvSpPr>
        <p:spPr bwMode="auto">
          <a:xfrm>
            <a:off x="4231314" y="2696453"/>
            <a:ext cx="2025000" cy="783193"/>
          </a:xfrm>
          <a:prstGeom prst="wedgeRoundRectCallout">
            <a:avLst>
              <a:gd name="adj1" fmla="val -61221"/>
              <a:gd name="adj2" fmla="val 11112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Code continues execution</a:t>
            </a:r>
          </a:p>
        </p:txBody>
      </p:sp>
    </p:spTree>
    <p:extLst>
      <p:ext uri="{BB962C8B-B14F-4D97-AF65-F5344CB8AC3E}">
        <p14:creationId xmlns:p14="http://schemas.microsoft.com/office/powerpoint/2010/main" val="118400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9700000">
                                      <p:cBhvr>
                                        <p:cTn id="8" dur="2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 animBg="1"/>
      <p:bldP spid="28" grpId="0" animBg="1"/>
      <p:bldP spid="28" grpId="1" animBg="1"/>
      <p:bldP spid="29" grpId="0" animBg="1"/>
      <p:bldP spid="29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797" b="1" u="sng" dirty="0">
                <a:solidFill>
                  <a:schemeClr val="bg1"/>
                </a:solidFill>
              </a:rPr>
              <a:t>sli.do</a:t>
            </a:r>
            <a:br>
              <a:rPr lang="en-US" sz="5998" b="1" dirty="0"/>
            </a:br>
            <a:r>
              <a:rPr lang="en-US" sz="11497" b="1" dirty="0"/>
              <a:t>#</a:t>
            </a:r>
            <a:r>
              <a:rPr lang="en-US" sz="11497" b="1" dirty="0" err="1"/>
              <a:t>js</a:t>
            </a:r>
            <a:r>
              <a:rPr lang="en-US" sz="11497" b="1" dirty="0"/>
              <a:t>-advanced</a:t>
            </a:r>
            <a:endParaRPr lang="en-US" sz="9597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303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BCF095-3BA8-DA7E-AEB1-07C7EECC2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3CAA41-D85F-EB8F-6ED9-657F551B2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Loop Synchronization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90A6AE-A945-4995-80F1-0A3EB3AEE351}"/>
              </a:ext>
            </a:extLst>
          </p:cNvPr>
          <p:cNvSpPr/>
          <p:nvPr/>
        </p:nvSpPr>
        <p:spPr bwMode="auto">
          <a:xfrm>
            <a:off x="1123500" y="1539000"/>
            <a:ext cx="2970000" cy="4275000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Execution Stack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5B379E-5163-C40C-80F5-18A20E42E59D}"/>
              </a:ext>
            </a:extLst>
          </p:cNvPr>
          <p:cNvSpPr/>
          <p:nvPr/>
        </p:nvSpPr>
        <p:spPr bwMode="auto">
          <a:xfrm>
            <a:off x="7176002" y="1534598"/>
            <a:ext cx="3892498" cy="2839402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Browser APIs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0F28C9-0898-9C33-A192-A36BA97E06BF}"/>
              </a:ext>
            </a:extLst>
          </p:cNvPr>
          <p:cNvSpPr/>
          <p:nvPr/>
        </p:nvSpPr>
        <p:spPr bwMode="auto">
          <a:xfrm>
            <a:off x="7176002" y="4599000"/>
            <a:ext cx="3892498" cy="1215000"/>
          </a:xfrm>
          <a:prstGeom prst="rect">
            <a:avLst/>
          </a:prstGeom>
          <a:solidFill>
            <a:srgbClr val="234465">
              <a:alpha val="4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 Queue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BDD1A1-AB9E-6317-A5E7-24ADD5C1D223}"/>
              </a:ext>
            </a:extLst>
          </p:cNvPr>
          <p:cNvSpPr txBox="1"/>
          <p:nvPr/>
        </p:nvSpPr>
        <p:spPr>
          <a:xfrm>
            <a:off x="4799413" y="3769950"/>
            <a:ext cx="1695749" cy="604049"/>
          </a:xfrm>
          <a:prstGeom prst="rect">
            <a:avLst/>
          </a:prstGeom>
          <a:noFill/>
          <a:ln w="381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Event Loop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457FFA1-FEC0-F417-BBC2-0DAA54F24FFF}"/>
              </a:ext>
            </a:extLst>
          </p:cNvPr>
          <p:cNvGrpSpPr/>
          <p:nvPr/>
        </p:nvGrpSpPr>
        <p:grpSpPr>
          <a:xfrm rot="5400000">
            <a:off x="4634787" y="4374000"/>
            <a:ext cx="2025000" cy="2025000"/>
            <a:chOff x="4569531" y="2309422"/>
            <a:chExt cx="2025000" cy="2025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1B3E271-527A-57EA-96E3-6F85A674D2F7}"/>
                </a:ext>
              </a:extLst>
            </p:cNvPr>
            <p:cNvGrpSpPr/>
            <p:nvPr/>
          </p:nvGrpSpPr>
          <p:grpSpPr>
            <a:xfrm>
              <a:off x="4569531" y="2309422"/>
              <a:ext cx="2025000" cy="2025000"/>
              <a:chOff x="4716269" y="2037783"/>
              <a:chExt cx="2025000" cy="2025000"/>
            </a:xfrm>
          </p:grpSpPr>
          <p:sp>
            <p:nvSpPr>
              <p:cNvPr id="3" name="Chord 2">
                <a:extLst>
                  <a:ext uri="{FF2B5EF4-FFF2-40B4-BE49-F238E27FC236}">
                    <a16:creationId xmlns:a16="http://schemas.microsoft.com/office/drawing/2014/main" id="{6DDFAFC0-1268-5A03-30B0-5F4FFDFADB6A}"/>
                  </a:ext>
                </a:extLst>
              </p:cNvPr>
              <p:cNvSpPr/>
              <p:nvPr/>
            </p:nvSpPr>
            <p:spPr bwMode="auto">
              <a:xfrm>
                <a:off x="4716269" y="2037783"/>
                <a:ext cx="2025000" cy="2025000"/>
              </a:xfrm>
              <a:prstGeom prst="chord">
                <a:avLst>
                  <a:gd name="adj1" fmla="val 1111314"/>
                  <a:gd name="adj2" fmla="val 9717870"/>
                </a:avLst>
              </a:prstGeom>
              <a:solidFill>
                <a:srgbClr val="234465">
                  <a:alpha val="40000"/>
                </a:srgbClr>
              </a:solidFill>
              <a:ln w="19050">
                <a:solidFill>
                  <a:schemeClr val="tx1">
                    <a:lumMod val="75000"/>
                    <a:alpha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Chord 12">
                <a:extLst>
                  <a:ext uri="{FF2B5EF4-FFF2-40B4-BE49-F238E27FC236}">
                    <a16:creationId xmlns:a16="http://schemas.microsoft.com/office/drawing/2014/main" id="{BE375FE9-9571-5FF0-D77C-82216791127A}"/>
                  </a:ext>
                </a:extLst>
              </p:cNvPr>
              <p:cNvSpPr/>
              <p:nvPr/>
            </p:nvSpPr>
            <p:spPr bwMode="auto">
              <a:xfrm flipV="1">
                <a:off x="4716269" y="2037783"/>
                <a:ext cx="2025000" cy="2025000"/>
              </a:xfrm>
              <a:prstGeom prst="chord">
                <a:avLst>
                  <a:gd name="adj1" fmla="val 1111314"/>
                  <a:gd name="adj2" fmla="val 9717870"/>
                </a:avLst>
              </a:prstGeom>
              <a:solidFill>
                <a:srgbClr val="234465">
                  <a:alpha val="40000"/>
                </a:srgbClr>
              </a:solidFill>
              <a:ln w="19050">
                <a:solidFill>
                  <a:schemeClr val="tx1">
                    <a:lumMod val="75000"/>
                    <a:alpha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" name="Arrow: Circular 10">
              <a:extLst>
                <a:ext uri="{FF2B5EF4-FFF2-40B4-BE49-F238E27FC236}">
                  <a16:creationId xmlns:a16="http://schemas.microsoft.com/office/drawing/2014/main" id="{DB981D0B-E0A2-9AF0-FABB-7325766388BE}"/>
                </a:ext>
              </a:extLst>
            </p:cNvPr>
            <p:cNvSpPr/>
            <p:nvPr/>
          </p:nvSpPr>
          <p:spPr bwMode="auto">
            <a:xfrm rot="5400000">
              <a:off x="4615869" y="2355760"/>
              <a:ext cx="1932324" cy="1932324"/>
            </a:xfrm>
            <a:prstGeom prst="circularArrow">
              <a:avLst>
                <a:gd name="adj1" fmla="val 5627"/>
                <a:gd name="adj2" fmla="val 773256"/>
                <a:gd name="adj3" fmla="val 12308470"/>
                <a:gd name="adj4" fmla="val 8654563"/>
                <a:gd name="adj5" fmla="val 10971"/>
              </a:avLst>
            </a:prstGeom>
            <a:solidFill>
              <a:srgbClr val="234465">
                <a:alpha val="80000"/>
              </a:srgb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solidFill>
                  <a:srgbClr val="FFFFFF"/>
                </a:solidFill>
              </a:endParaRPr>
            </a:p>
          </p:txBody>
        </p:sp>
        <p:sp>
          <p:nvSpPr>
            <p:cNvPr id="15" name="Arrow: Circular 14">
              <a:extLst>
                <a:ext uri="{FF2B5EF4-FFF2-40B4-BE49-F238E27FC236}">
                  <a16:creationId xmlns:a16="http://schemas.microsoft.com/office/drawing/2014/main" id="{83A15716-E721-4B9B-B00C-8074A30104DF}"/>
                </a:ext>
              </a:extLst>
            </p:cNvPr>
            <p:cNvSpPr/>
            <p:nvPr/>
          </p:nvSpPr>
          <p:spPr bwMode="auto">
            <a:xfrm rot="16200000">
              <a:off x="4615869" y="2355760"/>
              <a:ext cx="1932324" cy="1932324"/>
            </a:xfrm>
            <a:prstGeom prst="circularArrow">
              <a:avLst>
                <a:gd name="adj1" fmla="val 5627"/>
                <a:gd name="adj2" fmla="val 773256"/>
                <a:gd name="adj3" fmla="val 12308470"/>
                <a:gd name="adj4" fmla="val 8654563"/>
                <a:gd name="adj5" fmla="val 10971"/>
              </a:avLst>
            </a:prstGeom>
            <a:solidFill>
              <a:srgbClr val="234465">
                <a:alpha val="80000"/>
              </a:srgb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3CEA9DB-6CBB-DF0A-07CB-EFA6DAB32D7C}"/>
              </a:ext>
            </a:extLst>
          </p:cNvPr>
          <p:cNvSpPr/>
          <p:nvPr/>
        </p:nvSpPr>
        <p:spPr bwMode="auto">
          <a:xfrm>
            <a:off x="1281001" y="5165163"/>
            <a:ext cx="2654998" cy="442674"/>
          </a:xfrm>
          <a:prstGeom prst="round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Function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1DA7DE2-6861-201D-D7C5-C2E513D782AA}"/>
              </a:ext>
            </a:extLst>
          </p:cNvPr>
          <p:cNvSpPr/>
          <p:nvPr/>
        </p:nvSpPr>
        <p:spPr bwMode="auto">
          <a:xfrm>
            <a:off x="1281001" y="4516326"/>
            <a:ext cx="2654998" cy="442674"/>
          </a:xfrm>
          <a:prstGeom prst="round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Function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6D74FC-2BFB-5973-0F10-D9101DEA55B2}"/>
              </a:ext>
            </a:extLst>
          </p:cNvPr>
          <p:cNvSpPr txBox="1"/>
          <p:nvPr/>
        </p:nvSpPr>
        <p:spPr>
          <a:xfrm>
            <a:off x="4755175" y="4730338"/>
            <a:ext cx="1780791" cy="1312324"/>
          </a:xfrm>
          <a:prstGeom prst="rect">
            <a:avLst/>
          </a:prstGeom>
          <a:solidFill>
            <a:srgbClr val="FFFFFF">
              <a:alpha val="80000"/>
            </a:srgbClr>
          </a:solidFill>
          <a:ln w="38100">
            <a:solidFill>
              <a:schemeClr val="tx1"/>
            </a:solidFill>
          </a:ln>
        </p:spPr>
        <p:txBody>
          <a:bodyPr vert="horz" wrap="square" lIns="144000" tIns="108000" rIns="144000" bIns="108000" rtlCol="0" anchor="ctr" anchorCtr="0">
            <a:no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Paused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C0B0DDA-3E43-39E5-5070-9B53327E855A}"/>
              </a:ext>
            </a:extLst>
          </p:cNvPr>
          <p:cNvSpPr/>
          <p:nvPr/>
        </p:nvSpPr>
        <p:spPr bwMode="auto">
          <a:xfrm>
            <a:off x="1281001" y="2099708"/>
            <a:ext cx="2654998" cy="1561466"/>
          </a:xfrm>
          <a:prstGeom prst="roundRect">
            <a:avLst>
              <a:gd name="adj" fmla="val 7622"/>
            </a:avLst>
          </a:prstGeom>
          <a:solidFill>
            <a:schemeClr val="bg1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Function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F5D939E-3A98-86EB-DFA4-2D2201E88720}"/>
              </a:ext>
            </a:extLst>
          </p:cNvPr>
          <p:cNvGrpSpPr/>
          <p:nvPr/>
        </p:nvGrpSpPr>
        <p:grpSpPr>
          <a:xfrm>
            <a:off x="7400905" y="2131326"/>
            <a:ext cx="2340095" cy="442674"/>
            <a:chOff x="4526687" y="2221167"/>
            <a:chExt cx="2340095" cy="442674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CC06541-8936-EAD2-E84E-22FA53EAE720}"/>
                </a:ext>
              </a:extLst>
            </p:cNvPr>
            <p:cNvSpPr/>
            <p:nvPr/>
          </p:nvSpPr>
          <p:spPr bwMode="auto">
            <a:xfrm>
              <a:off x="4526687" y="2221167"/>
              <a:ext cx="1029313" cy="442674"/>
            </a:xfrm>
            <a:prstGeom prst="roundRect">
              <a:avLst/>
            </a:prstGeom>
            <a:solidFill>
              <a:schemeClr val="accent3">
                <a:lumMod val="75000"/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FFFF"/>
                  </a:solidFill>
                </a:rPr>
                <a:t>API Call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3A1D03B3-3CCC-6137-6C54-9F9731CF2A6E}"/>
                </a:ext>
              </a:extLst>
            </p:cNvPr>
            <p:cNvSpPr/>
            <p:nvPr/>
          </p:nvSpPr>
          <p:spPr bwMode="auto">
            <a:xfrm>
              <a:off x="5758873" y="2221167"/>
              <a:ext cx="1107909" cy="442674"/>
            </a:xfrm>
            <a:prstGeom prst="roundRect">
              <a:avLst/>
            </a:prstGeom>
            <a:solidFill>
              <a:schemeClr val="accent3">
                <a:lumMod val="75000"/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FFFF"/>
                  </a:solidFill>
                </a:rPr>
                <a:t>Callback</a:t>
              </a:r>
            </a:p>
          </p:txBody>
        </p:sp>
        <p:sp>
          <p:nvSpPr>
            <p:cNvPr id="32" name="Circle: Hollow 31">
              <a:extLst>
                <a:ext uri="{FF2B5EF4-FFF2-40B4-BE49-F238E27FC236}">
                  <a16:creationId xmlns:a16="http://schemas.microsoft.com/office/drawing/2014/main" id="{B269B384-DABC-3B1E-586B-351D72866DF9}"/>
                </a:ext>
              </a:extLst>
            </p:cNvPr>
            <p:cNvSpPr/>
            <p:nvPr/>
          </p:nvSpPr>
          <p:spPr bwMode="auto">
            <a:xfrm>
              <a:off x="5525036" y="2310103"/>
              <a:ext cx="264802" cy="264802"/>
            </a:xfrm>
            <a:prstGeom prst="donut">
              <a:avLst>
                <a:gd name="adj" fmla="val 32374"/>
              </a:avLst>
            </a:prstGeom>
            <a:solidFill>
              <a:srgbClr val="00843C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DA46DCC0-C45D-278F-D151-3FF398400F0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122" y="2099708"/>
            <a:ext cx="388486" cy="38848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CD287F3-26E5-EA12-24A7-6D03075F4EA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498" y="2331688"/>
            <a:ext cx="328970" cy="328970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5AB00F4-24B2-31CA-C954-B1841D6FC4E5}"/>
              </a:ext>
            </a:extLst>
          </p:cNvPr>
          <p:cNvSpPr/>
          <p:nvPr/>
        </p:nvSpPr>
        <p:spPr bwMode="auto">
          <a:xfrm>
            <a:off x="1281001" y="3867489"/>
            <a:ext cx="2654998" cy="442674"/>
          </a:xfrm>
          <a:prstGeom prst="round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Function</a:t>
            </a:r>
          </a:p>
        </p:txBody>
      </p:sp>
      <p:sp>
        <p:nvSpPr>
          <p:cNvPr id="36" name="Arrow: Circular 35">
            <a:extLst>
              <a:ext uri="{FF2B5EF4-FFF2-40B4-BE49-F238E27FC236}">
                <a16:creationId xmlns:a16="http://schemas.microsoft.com/office/drawing/2014/main" id="{A9A23883-3F17-110C-4E58-D89781A0B5CC}"/>
              </a:ext>
            </a:extLst>
          </p:cNvPr>
          <p:cNvSpPr/>
          <p:nvPr/>
        </p:nvSpPr>
        <p:spPr bwMode="auto">
          <a:xfrm>
            <a:off x="2991000" y="4716632"/>
            <a:ext cx="962368" cy="962368"/>
          </a:xfrm>
          <a:prstGeom prst="circularArrow">
            <a:avLst>
              <a:gd name="adj1" fmla="val 11076"/>
              <a:gd name="adj2" fmla="val 1386965"/>
              <a:gd name="adj3" fmla="val 13807207"/>
              <a:gd name="adj4" fmla="val 7674527"/>
              <a:gd name="adj5" fmla="val 12817"/>
            </a:avLst>
          </a:prstGeom>
          <a:solidFill>
            <a:schemeClr val="accent2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Arrow: Circular 36">
            <a:extLst>
              <a:ext uri="{FF2B5EF4-FFF2-40B4-BE49-F238E27FC236}">
                <a16:creationId xmlns:a16="http://schemas.microsoft.com/office/drawing/2014/main" id="{160FCACD-CD94-B960-464C-AF3AAC11A4D4}"/>
              </a:ext>
            </a:extLst>
          </p:cNvPr>
          <p:cNvSpPr/>
          <p:nvPr/>
        </p:nvSpPr>
        <p:spPr bwMode="auto">
          <a:xfrm>
            <a:off x="2991000" y="3951632"/>
            <a:ext cx="962368" cy="962368"/>
          </a:xfrm>
          <a:prstGeom prst="circularArrow">
            <a:avLst>
              <a:gd name="adj1" fmla="val 11076"/>
              <a:gd name="adj2" fmla="val 1386965"/>
              <a:gd name="adj3" fmla="val 13807207"/>
              <a:gd name="adj4" fmla="val 7674527"/>
              <a:gd name="adj5" fmla="val 12817"/>
            </a:avLst>
          </a:prstGeom>
          <a:solidFill>
            <a:schemeClr val="accent2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F5752CD-6CC5-BBBF-ACB0-106625A37C06}"/>
              </a:ext>
            </a:extLst>
          </p:cNvPr>
          <p:cNvGrpSpPr/>
          <p:nvPr/>
        </p:nvGrpSpPr>
        <p:grpSpPr>
          <a:xfrm>
            <a:off x="1438452" y="3064663"/>
            <a:ext cx="2340095" cy="442674"/>
            <a:chOff x="4526687" y="2221167"/>
            <a:chExt cx="2340095" cy="442674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04B6EB5D-8CE2-E548-B489-3D37126EB1BE}"/>
                </a:ext>
              </a:extLst>
            </p:cNvPr>
            <p:cNvSpPr/>
            <p:nvPr/>
          </p:nvSpPr>
          <p:spPr bwMode="auto">
            <a:xfrm>
              <a:off x="4526687" y="2221167"/>
              <a:ext cx="1029313" cy="442674"/>
            </a:xfrm>
            <a:prstGeom prst="roundRect">
              <a:avLst/>
            </a:prstGeom>
            <a:solidFill>
              <a:schemeClr val="accent3">
                <a:lumMod val="75000"/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FFFF"/>
                  </a:solidFill>
                </a:rPr>
                <a:t>API Call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18FB7B6C-7109-2F78-F737-7F3F966B17DF}"/>
                </a:ext>
              </a:extLst>
            </p:cNvPr>
            <p:cNvSpPr/>
            <p:nvPr/>
          </p:nvSpPr>
          <p:spPr bwMode="auto">
            <a:xfrm>
              <a:off x="5758873" y="2221167"/>
              <a:ext cx="1107909" cy="442674"/>
            </a:xfrm>
            <a:prstGeom prst="roundRect">
              <a:avLst/>
            </a:prstGeom>
            <a:solidFill>
              <a:schemeClr val="accent3">
                <a:lumMod val="75000"/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FFFF"/>
                  </a:solidFill>
                </a:rPr>
                <a:t>Callback</a:t>
              </a:r>
            </a:p>
          </p:txBody>
        </p:sp>
        <p:sp>
          <p:nvSpPr>
            <p:cNvPr id="42" name="Circle: Hollow 41">
              <a:extLst>
                <a:ext uri="{FF2B5EF4-FFF2-40B4-BE49-F238E27FC236}">
                  <a16:creationId xmlns:a16="http://schemas.microsoft.com/office/drawing/2014/main" id="{2DDE452C-672E-BAAF-AF5E-3C162B2784F5}"/>
                </a:ext>
              </a:extLst>
            </p:cNvPr>
            <p:cNvSpPr/>
            <p:nvPr/>
          </p:nvSpPr>
          <p:spPr bwMode="auto">
            <a:xfrm>
              <a:off x="5525036" y="2310103"/>
              <a:ext cx="264802" cy="264802"/>
            </a:xfrm>
            <a:prstGeom prst="donut">
              <a:avLst>
                <a:gd name="adj" fmla="val 32374"/>
              </a:avLst>
            </a:prstGeom>
            <a:solidFill>
              <a:srgbClr val="00843C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D842EB1-0E93-748C-1A05-E4225AE69950}"/>
              </a:ext>
            </a:extLst>
          </p:cNvPr>
          <p:cNvGrpSpPr/>
          <p:nvPr/>
        </p:nvGrpSpPr>
        <p:grpSpPr>
          <a:xfrm>
            <a:off x="1438452" y="2518156"/>
            <a:ext cx="2340095" cy="442674"/>
            <a:chOff x="4526687" y="2221167"/>
            <a:chExt cx="2340095" cy="442674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544969C9-F396-606E-8BDB-391CBABC1811}"/>
                </a:ext>
              </a:extLst>
            </p:cNvPr>
            <p:cNvSpPr/>
            <p:nvPr/>
          </p:nvSpPr>
          <p:spPr bwMode="auto">
            <a:xfrm>
              <a:off x="4526687" y="2221167"/>
              <a:ext cx="1029313" cy="442674"/>
            </a:xfrm>
            <a:prstGeom prst="roundRect">
              <a:avLst/>
            </a:prstGeom>
            <a:solidFill>
              <a:schemeClr val="accent3">
                <a:lumMod val="75000"/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FFFF"/>
                  </a:solidFill>
                </a:rPr>
                <a:t>API Call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45CD0240-9B4C-D71F-30F9-734552C7A133}"/>
                </a:ext>
              </a:extLst>
            </p:cNvPr>
            <p:cNvSpPr/>
            <p:nvPr/>
          </p:nvSpPr>
          <p:spPr bwMode="auto">
            <a:xfrm>
              <a:off x="5758873" y="2221167"/>
              <a:ext cx="1107909" cy="442674"/>
            </a:xfrm>
            <a:prstGeom prst="roundRect">
              <a:avLst/>
            </a:prstGeom>
            <a:solidFill>
              <a:schemeClr val="accent3">
                <a:lumMod val="75000"/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FFFF"/>
                  </a:solidFill>
                </a:rPr>
                <a:t>Callback</a:t>
              </a:r>
            </a:p>
          </p:txBody>
        </p:sp>
        <p:sp>
          <p:nvSpPr>
            <p:cNvPr id="46" name="Circle: Hollow 45">
              <a:extLst>
                <a:ext uri="{FF2B5EF4-FFF2-40B4-BE49-F238E27FC236}">
                  <a16:creationId xmlns:a16="http://schemas.microsoft.com/office/drawing/2014/main" id="{B0F70664-F4C0-66B5-B7D4-3147325BA778}"/>
                </a:ext>
              </a:extLst>
            </p:cNvPr>
            <p:cNvSpPr/>
            <p:nvPr/>
          </p:nvSpPr>
          <p:spPr bwMode="auto">
            <a:xfrm>
              <a:off x="5525036" y="2310103"/>
              <a:ext cx="264802" cy="264802"/>
            </a:xfrm>
            <a:prstGeom prst="donut">
              <a:avLst>
                <a:gd name="adj" fmla="val 32374"/>
              </a:avLst>
            </a:prstGeom>
            <a:solidFill>
              <a:srgbClr val="00843C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8" name="Arrow: Circular 37">
            <a:extLst>
              <a:ext uri="{FF2B5EF4-FFF2-40B4-BE49-F238E27FC236}">
                <a16:creationId xmlns:a16="http://schemas.microsoft.com/office/drawing/2014/main" id="{5C7C1C6E-C75C-B6FE-D6E6-FE7FDA40FB86}"/>
              </a:ext>
            </a:extLst>
          </p:cNvPr>
          <p:cNvSpPr/>
          <p:nvPr/>
        </p:nvSpPr>
        <p:spPr bwMode="auto">
          <a:xfrm>
            <a:off x="2991000" y="3186632"/>
            <a:ext cx="962368" cy="962368"/>
          </a:xfrm>
          <a:prstGeom prst="circularArrow">
            <a:avLst>
              <a:gd name="adj1" fmla="val 11076"/>
              <a:gd name="adj2" fmla="val 1386965"/>
              <a:gd name="adj3" fmla="val 13807207"/>
              <a:gd name="adj4" fmla="val 7674527"/>
              <a:gd name="adj5" fmla="val 12817"/>
            </a:avLst>
          </a:prstGeom>
          <a:solidFill>
            <a:schemeClr val="accent2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Rounded Rectangular Callout 6">
            <a:extLst>
              <a:ext uri="{FF2B5EF4-FFF2-40B4-BE49-F238E27FC236}">
                <a16:creationId xmlns:a16="http://schemas.microsoft.com/office/drawing/2014/main" id="{7EE0F540-F935-15DC-A04B-DEB0D2ADDD31}"/>
              </a:ext>
            </a:extLst>
          </p:cNvPr>
          <p:cNvSpPr/>
          <p:nvPr/>
        </p:nvSpPr>
        <p:spPr bwMode="auto">
          <a:xfrm>
            <a:off x="4160902" y="1859395"/>
            <a:ext cx="2025000" cy="442674"/>
          </a:xfrm>
          <a:prstGeom prst="wedgeRoundRectCallout">
            <a:avLst>
              <a:gd name="adj1" fmla="val -64231"/>
              <a:gd name="adj2" fmla="val 1426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More API calls</a:t>
            </a:r>
          </a:p>
        </p:txBody>
      </p:sp>
    </p:spTree>
    <p:extLst>
      <p:ext uri="{BB962C8B-B14F-4D97-AF65-F5344CB8AC3E}">
        <p14:creationId xmlns:p14="http://schemas.microsoft.com/office/powerpoint/2010/main" val="249629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9700000">
                                      <p:cBhvr>
                                        <p:cTn id="8" dur="2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 animBg="1"/>
      <p:bldP spid="33" grpId="0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5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BCF095-3BA8-DA7E-AEB1-07C7EECC2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3CAA41-D85F-EB8F-6ED9-657F551B2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Loop Synchronization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90A6AE-A945-4995-80F1-0A3EB3AEE351}"/>
              </a:ext>
            </a:extLst>
          </p:cNvPr>
          <p:cNvSpPr/>
          <p:nvPr/>
        </p:nvSpPr>
        <p:spPr bwMode="auto">
          <a:xfrm>
            <a:off x="1123500" y="1539000"/>
            <a:ext cx="2970000" cy="4275000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Execution Stack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5B379E-5163-C40C-80F5-18A20E42E59D}"/>
              </a:ext>
            </a:extLst>
          </p:cNvPr>
          <p:cNvSpPr/>
          <p:nvPr/>
        </p:nvSpPr>
        <p:spPr bwMode="auto">
          <a:xfrm>
            <a:off x="7176002" y="1534598"/>
            <a:ext cx="3892498" cy="2839402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Browser APIs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0F28C9-0898-9C33-A192-A36BA97E06BF}"/>
              </a:ext>
            </a:extLst>
          </p:cNvPr>
          <p:cNvSpPr/>
          <p:nvPr/>
        </p:nvSpPr>
        <p:spPr bwMode="auto">
          <a:xfrm>
            <a:off x="7176002" y="4599000"/>
            <a:ext cx="3892498" cy="1215000"/>
          </a:xfrm>
          <a:prstGeom prst="rect">
            <a:avLst/>
          </a:prstGeom>
          <a:solidFill>
            <a:srgbClr val="234465">
              <a:alpha val="4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 Queue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BDD1A1-AB9E-6317-A5E7-24ADD5C1D223}"/>
              </a:ext>
            </a:extLst>
          </p:cNvPr>
          <p:cNvSpPr txBox="1"/>
          <p:nvPr/>
        </p:nvSpPr>
        <p:spPr>
          <a:xfrm>
            <a:off x="4799413" y="3769950"/>
            <a:ext cx="1695749" cy="604049"/>
          </a:xfrm>
          <a:prstGeom prst="rect">
            <a:avLst/>
          </a:prstGeom>
          <a:noFill/>
          <a:ln w="381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Event Loop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457FFA1-FEC0-F417-BBC2-0DAA54F24FFF}"/>
              </a:ext>
            </a:extLst>
          </p:cNvPr>
          <p:cNvGrpSpPr/>
          <p:nvPr/>
        </p:nvGrpSpPr>
        <p:grpSpPr>
          <a:xfrm rot="5400000">
            <a:off x="4634787" y="4374000"/>
            <a:ext cx="2025000" cy="2025000"/>
            <a:chOff x="4569531" y="2309422"/>
            <a:chExt cx="2025000" cy="2025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1B3E271-527A-57EA-96E3-6F85A674D2F7}"/>
                </a:ext>
              </a:extLst>
            </p:cNvPr>
            <p:cNvGrpSpPr/>
            <p:nvPr/>
          </p:nvGrpSpPr>
          <p:grpSpPr>
            <a:xfrm>
              <a:off x="4569531" y="2309422"/>
              <a:ext cx="2025000" cy="2025000"/>
              <a:chOff x="4716269" y="2037783"/>
              <a:chExt cx="2025000" cy="2025000"/>
            </a:xfrm>
          </p:grpSpPr>
          <p:sp>
            <p:nvSpPr>
              <p:cNvPr id="3" name="Chord 2">
                <a:extLst>
                  <a:ext uri="{FF2B5EF4-FFF2-40B4-BE49-F238E27FC236}">
                    <a16:creationId xmlns:a16="http://schemas.microsoft.com/office/drawing/2014/main" id="{6DDFAFC0-1268-5A03-30B0-5F4FFDFADB6A}"/>
                  </a:ext>
                </a:extLst>
              </p:cNvPr>
              <p:cNvSpPr/>
              <p:nvPr/>
            </p:nvSpPr>
            <p:spPr bwMode="auto">
              <a:xfrm>
                <a:off x="4716269" y="2037783"/>
                <a:ext cx="2025000" cy="2025000"/>
              </a:xfrm>
              <a:prstGeom prst="chord">
                <a:avLst>
                  <a:gd name="adj1" fmla="val 1111314"/>
                  <a:gd name="adj2" fmla="val 9717870"/>
                </a:avLst>
              </a:prstGeom>
              <a:solidFill>
                <a:srgbClr val="234465">
                  <a:alpha val="40000"/>
                </a:srgbClr>
              </a:solidFill>
              <a:ln w="19050">
                <a:solidFill>
                  <a:schemeClr val="tx1">
                    <a:lumMod val="75000"/>
                    <a:alpha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Chord 12">
                <a:extLst>
                  <a:ext uri="{FF2B5EF4-FFF2-40B4-BE49-F238E27FC236}">
                    <a16:creationId xmlns:a16="http://schemas.microsoft.com/office/drawing/2014/main" id="{BE375FE9-9571-5FF0-D77C-82216791127A}"/>
                  </a:ext>
                </a:extLst>
              </p:cNvPr>
              <p:cNvSpPr/>
              <p:nvPr/>
            </p:nvSpPr>
            <p:spPr bwMode="auto">
              <a:xfrm flipV="1">
                <a:off x="4716269" y="2037783"/>
                <a:ext cx="2025000" cy="2025000"/>
              </a:xfrm>
              <a:prstGeom prst="chord">
                <a:avLst>
                  <a:gd name="adj1" fmla="val 1111314"/>
                  <a:gd name="adj2" fmla="val 9717870"/>
                </a:avLst>
              </a:prstGeom>
              <a:solidFill>
                <a:srgbClr val="234465">
                  <a:alpha val="40000"/>
                </a:srgbClr>
              </a:solidFill>
              <a:ln w="19050">
                <a:solidFill>
                  <a:schemeClr val="tx1">
                    <a:lumMod val="75000"/>
                    <a:alpha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" name="Arrow: Circular 10">
              <a:extLst>
                <a:ext uri="{FF2B5EF4-FFF2-40B4-BE49-F238E27FC236}">
                  <a16:creationId xmlns:a16="http://schemas.microsoft.com/office/drawing/2014/main" id="{DB981D0B-E0A2-9AF0-FABB-7325766388BE}"/>
                </a:ext>
              </a:extLst>
            </p:cNvPr>
            <p:cNvSpPr/>
            <p:nvPr/>
          </p:nvSpPr>
          <p:spPr bwMode="auto">
            <a:xfrm rot="5400000">
              <a:off x="4615869" y="2355760"/>
              <a:ext cx="1932324" cy="1932324"/>
            </a:xfrm>
            <a:prstGeom prst="circularArrow">
              <a:avLst>
                <a:gd name="adj1" fmla="val 5627"/>
                <a:gd name="adj2" fmla="val 773256"/>
                <a:gd name="adj3" fmla="val 12308470"/>
                <a:gd name="adj4" fmla="val 8654563"/>
                <a:gd name="adj5" fmla="val 10971"/>
              </a:avLst>
            </a:prstGeom>
            <a:solidFill>
              <a:srgbClr val="234465">
                <a:alpha val="80000"/>
              </a:srgb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solidFill>
                  <a:srgbClr val="FFFFFF"/>
                </a:solidFill>
              </a:endParaRPr>
            </a:p>
          </p:txBody>
        </p:sp>
        <p:sp>
          <p:nvSpPr>
            <p:cNvPr id="15" name="Arrow: Circular 14">
              <a:extLst>
                <a:ext uri="{FF2B5EF4-FFF2-40B4-BE49-F238E27FC236}">
                  <a16:creationId xmlns:a16="http://schemas.microsoft.com/office/drawing/2014/main" id="{83A15716-E721-4B9B-B00C-8074A30104DF}"/>
                </a:ext>
              </a:extLst>
            </p:cNvPr>
            <p:cNvSpPr/>
            <p:nvPr/>
          </p:nvSpPr>
          <p:spPr bwMode="auto">
            <a:xfrm rot="16200000">
              <a:off x="4615869" y="2355760"/>
              <a:ext cx="1932324" cy="1932324"/>
            </a:xfrm>
            <a:prstGeom prst="circularArrow">
              <a:avLst>
                <a:gd name="adj1" fmla="val 5627"/>
                <a:gd name="adj2" fmla="val 773256"/>
                <a:gd name="adj3" fmla="val 12308470"/>
                <a:gd name="adj4" fmla="val 8654563"/>
                <a:gd name="adj5" fmla="val 10971"/>
              </a:avLst>
            </a:prstGeom>
            <a:solidFill>
              <a:srgbClr val="234465">
                <a:alpha val="80000"/>
              </a:srgb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3CEA9DB-6CBB-DF0A-07CB-EFA6DAB32D7C}"/>
              </a:ext>
            </a:extLst>
          </p:cNvPr>
          <p:cNvSpPr/>
          <p:nvPr/>
        </p:nvSpPr>
        <p:spPr bwMode="auto">
          <a:xfrm>
            <a:off x="1281001" y="5165163"/>
            <a:ext cx="2654998" cy="442674"/>
          </a:xfrm>
          <a:prstGeom prst="round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Function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1DA7DE2-6861-201D-D7C5-C2E513D782AA}"/>
              </a:ext>
            </a:extLst>
          </p:cNvPr>
          <p:cNvSpPr/>
          <p:nvPr/>
        </p:nvSpPr>
        <p:spPr bwMode="auto">
          <a:xfrm>
            <a:off x="1281001" y="4516326"/>
            <a:ext cx="2654998" cy="442674"/>
          </a:xfrm>
          <a:prstGeom prst="round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Function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6D74FC-2BFB-5973-0F10-D9101DEA55B2}"/>
              </a:ext>
            </a:extLst>
          </p:cNvPr>
          <p:cNvSpPr txBox="1"/>
          <p:nvPr/>
        </p:nvSpPr>
        <p:spPr>
          <a:xfrm>
            <a:off x="4755175" y="4730338"/>
            <a:ext cx="1780791" cy="1312324"/>
          </a:xfrm>
          <a:prstGeom prst="rect">
            <a:avLst/>
          </a:prstGeom>
          <a:solidFill>
            <a:srgbClr val="FFFFFF">
              <a:alpha val="80000"/>
            </a:srgbClr>
          </a:solidFill>
          <a:ln w="38100">
            <a:solidFill>
              <a:schemeClr val="tx1"/>
            </a:solidFill>
          </a:ln>
        </p:spPr>
        <p:txBody>
          <a:bodyPr vert="horz" wrap="square" lIns="144000" tIns="108000" rIns="144000" bIns="108000" rtlCol="0" anchor="ctr" anchorCtr="0">
            <a:no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Paused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C0B0DDA-3E43-39E5-5070-9B53327E855A}"/>
              </a:ext>
            </a:extLst>
          </p:cNvPr>
          <p:cNvSpPr/>
          <p:nvPr/>
        </p:nvSpPr>
        <p:spPr bwMode="auto">
          <a:xfrm>
            <a:off x="1281001" y="2099708"/>
            <a:ext cx="2654998" cy="1561466"/>
          </a:xfrm>
          <a:prstGeom prst="roundRect">
            <a:avLst>
              <a:gd name="adj" fmla="val 7622"/>
            </a:avLst>
          </a:prstGeom>
          <a:solidFill>
            <a:schemeClr val="bg1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Function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F5D939E-3A98-86EB-DFA4-2D2201E88720}"/>
              </a:ext>
            </a:extLst>
          </p:cNvPr>
          <p:cNvGrpSpPr/>
          <p:nvPr/>
        </p:nvGrpSpPr>
        <p:grpSpPr>
          <a:xfrm>
            <a:off x="7400905" y="2131326"/>
            <a:ext cx="2340095" cy="442674"/>
            <a:chOff x="4526687" y="2221167"/>
            <a:chExt cx="2340095" cy="442674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CC06541-8936-EAD2-E84E-22FA53EAE720}"/>
                </a:ext>
              </a:extLst>
            </p:cNvPr>
            <p:cNvSpPr/>
            <p:nvPr/>
          </p:nvSpPr>
          <p:spPr bwMode="auto">
            <a:xfrm>
              <a:off x="4526687" y="2221167"/>
              <a:ext cx="1029313" cy="442674"/>
            </a:xfrm>
            <a:prstGeom prst="roundRect">
              <a:avLst/>
            </a:prstGeom>
            <a:solidFill>
              <a:schemeClr val="accent3">
                <a:lumMod val="75000"/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FFFF"/>
                  </a:solidFill>
                </a:rPr>
                <a:t>API Call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3A1D03B3-3CCC-6137-6C54-9F9731CF2A6E}"/>
                </a:ext>
              </a:extLst>
            </p:cNvPr>
            <p:cNvSpPr/>
            <p:nvPr/>
          </p:nvSpPr>
          <p:spPr bwMode="auto">
            <a:xfrm>
              <a:off x="5758873" y="2221167"/>
              <a:ext cx="1107909" cy="442674"/>
            </a:xfrm>
            <a:prstGeom prst="roundRect">
              <a:avLst/>
            </a:prstGeom>
            <a:solidFill>
              <a:schemeClr val="accent3">
                <a:lumMod val="75000"/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FFFF"/>
                  </a:solidFill>
                </a:rPr>
                <a:t>Callback</a:t>
              </a:r>
            </a:p>
          </p:txBody>
        </p:sp>
        <p:sp>
          <p:nvSpPr>
            <p:cNvPr id="32" name="Circle: Hollow 31">
              <a:extLst>
                <a:ext uri="{FF2B5EF4-FFF2-40B4-BE49-F238E27FC236}">
                  <a16:creationId xmlns:a16="http://schemas.microsoft.com/office/drawing/2014/main" id="{B269B384-DABC-3B1E-586B-351D72866DF9}"/>
                </a:ext>
              </a:extLst>
            </p:cNvPr>
            <p:cNvSpPr/>
            <p:nvPr/>
          </p:nvSpPr>
          <p:spPr bwMode="auto">
            <a:xfrm>
              <a:off x="5525036" y="2310103"/>
              <a:ext cx="264802" cy="264802"/>
            </a:xfrm>
            <a:prstGeom prst="donut">
              <a:avLst>
                <a:gd name="adj" fmla="val 32374"/>
              </a:avLst>
            </a:prstGeom>
            <a:solidFill>
              <a:srgbClr val="00843C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DA46DCC0-C45D-278F-D151-3FF398400F0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122" y="2099708"/>
            <a:ext cx="388486" cy="38848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CD287F3-26E5-EA12-24A7-6D03075F4EA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498" y="2331688"/>
            <a:ext cx="328970" cy="328970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5AB00F4-24B2-31CA-C954-B1841D6FC4E5}"/>
              </a:ext>
            </a:extLst>
          </p:cNvPr>
          <p:cNvSpPr/>
          <p:nvPr/>
        </p:nvSpPr>
        <p:spPr bwMode="auto">
          <a:xfrm>
            <a:off x="1281001" y="3867489"/>
            <a:ext cx="2654998" cy="442674"/>
          </a:xfrm>
          <a:prstGeom prst="round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Function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F5752CD-6CC5-BBBF-ACB0-106625A37C06}"/>
              </a:ext>
            </a:extLst>
          </p:cNvPr>
          <p:cNvGrpSpPr/>
          <p:nvPr/>
        </p:nvGrpSpPr>
        <p:grpSpPr>
          <a:xfrm>
            <a:off x="1438452" y="3064663"/>
            <a:ext cx="2340095" cy="442674"/>
            <a:chOff x="4526687" y="2221167"/>
            <a:chExt cx="2340095" cy="442674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04B6EB5D-8CE2-E548-B489-3D37126EB1BE}"/>
                </a:ext>
              </a:extLst>
            </p:cNvPr>
            <p:cNvSpPr/>
            <p:nvPr/>
          </p:nvSpPr>
          <p:spPr bwMode="auto">
            <a:xfrm>
              <a:off x="4526687" y="2221167"/>
              <a:ext cx="1029313" cy="442674"/>
            </a:xfrm>
            <a:prstGeom prst="roundRect">
              <a:avLst/>
            </a:prstGeom>
            <a:solidFill>
              <a:schemeClr val="accent3">
                <a:lumMod val="75000"/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FFFF"/>
                  </a:solidFill>
                </a:rPr>
                <a:t>API Call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18FB7B6C-7109-2F78-F737-7F3F966B17DF}"/>
                </a:ext>
              </a:extLst>
            </p:cNvPr>
            <p:cNvSpPr/>
            <p:nvPr/>
          </p:nvSpPr>
          <p:spPr bwMode="auto">
            <a:xfrm>
              <a:off x="5758873" y="2221167"/>
              <a:ext cx="1107909" cy="442674"/>
            </a:xfrm>
            <a:prstGeom prst="roundRect">
              <a:avLst/>
            </a:prstGeom>
            <a:solidFill>
              <a:schemeClr val="accent3">
                <a:lumMod val="75000"/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FFFF"/>
                  </a:solidFill>
                </a:rPr>
                <a:t>Callback</a:t>
              </a:r>
            </a:p>
          </p:txBody>
        </p:sp>
        <p:sp>
          <p:nvSpPr>
            <p:cNvPr id="42" name="Circle: Hollow 41">
              <a:extLst>
                <a:ext uri="{FF2B5EF4-FFF2-40B4-BE49-F238E27FC236}">
                  <a16:creationId xmlns:a16="http://schemas.microsoft.com/office/drawing/2014/main" id="{2DDE452C-672E-BAAF-AF5E-3C162B2784F5}"/>
                </a:ext>
              </a:extLst>
            </p:cNvPr>
            <p:cNvSpPr/>
            <p:nvPr/>
          </p:nvSpPr>
          <p:spPr bwMode="auto">
            <a:xfrm>
              <a:off x="5525036" y="2310103"/>
              <a:ext cx="264802" cy="264802"/>
            </a:xfrm>
            <a:prstGeom prst="donut">
              <a:avLst>
                <a:gd name="adj" fmla="val 32374"/>
              </a:avLst>
            </a:prstGeom>
            <a:solidFill>
              <a:srgbClr val="00843C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D842EB1-0E93-748C-1A05-E4225AE69950}"/>
              </a:ext>
            </a:extLst>
          </p:cNvPr>
          <p:cNvGrpSpPr/>
          <p:nvPr/>
        </p:nvGrpSpPr>
        <p:grpSpPr>
          <a:xfrm>
            <a:off x="1438452" y="2518156"/>
            <a:ext cx="2340095" cy="442674"/>
            <a:chOff x="4526687" y="2221167"/>
            <a:chExt cx="2340095" cy="442674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544969C9-F396-606E-8BDB-391CBABC1811}"/>
                </a:ext>
              </a:extLst>
            </p:cNvPr>
            <p:cNvSpPr/>
            <p:nvPr/>
          </p:nvSpPr>
          <p:spPr bwMode="auto">
            <a:xfrm>
              <a:off x="4526687" y="2221167"/>
              <a:ext cx="1029313" cy="442674"/>
            </a:xfrm>
            <a:prstGeom prst="roundRect">
              <a:avLst/>
            </a:prstGeom>
            <a:solidFill>
              <a:schemeClr val="accent3">
                <a:lumMod val="75000"/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FFFF"/>
                  </a:solidFill>
                </a:rPr>
                <a:t>API Call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45CD0240-9B4C-D71F-30F9-734552C7A133}"/>
                </a:ext>
              </a:extLst>
            </p:cNvPr>
            <p:cNvSpPr/>
            <p:nvPr/>
          </p:nvSpPr>
          <p:spPr bwMode="auto">
            <a:xfrm>
              <a:off x="5758873" y="2221167"/>
              <a:ext cx="1107909" cy="442674"/>
            </a:xfrm>
            <a:prstGeom prst="roundRect">
              <a:avLst/>
            </a:prstGeom>
            <a:solidFill>
              <a:schemeClr val="accent3">
                <a:lumMod val="75000"/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FFFF"/>
                  </a:solidFill>
                </a:rPr>
                <a:t>Callback</a:t>
              </a:r>
            </a:p>
          </p:txBody>
        </p:sp>
        <p:sp>
          <p:nvSpPr>
            <p:cNvPr id="46" name="Circle: Hollow 45">
              <a:extLst>
                <a:ext uri="{FF2B5EF4-FFF2-40B4-BE49-F238E27FC236}">
                  <a16:creationId xmlns:a16="http://schemas.microsoft.com/office/drawing/2014/main" id="{B0F70664-F4C0-66B5-B7D4-3147325BA778}"/>
                </a:ext>
              </a:extLst>
            </p:cNvPr>
            <p:cNvSpPr/>
            <p:nvPr/>
          </p:nvSpPr>
          <p:spPr bwMode="auto">
            <a:xfrm>
              <a:off x="5525036" y="2310103"/>
              <a:ext cx="264802" cy="264802"/>
            </a:xfrm>
            <a:prstGeom prst="donut">
              <a:avLst>
                <a:gd name="adj" fmla="val 32374"/>
              </a:avLst>
            </a:prstGeom>
            <a:solidFill>
              <a:srgbClr val="00843C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144FB4A4-AD60-5150-DAEB-789B414C701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122" y="2731990"/>
            <a:ext cx="388486" cy="38848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7DE5116-EC87-3138-7B72-3DFF63EADDB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498" y="2963970"/>
            <a:ext cx="328970" cy="32897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615336A-53DC-E784-75DF-800257681F6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122" y="3343297"/>
            <a:ext cx="388486" cy="38848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692A002-3F11-4F54-5F97-EC6C18BAA43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498" y="3575277"/>
            <a:ext cx="328970" cy="32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2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9700000">
                                      <p:cBhvr>
                                        <p:cTn id="8" dur="2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44444E-6 L 0.48906 0.03588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53" y="178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29167E-6 4.81481E-6 L 0.48906 0.0446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53" y="222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21600000">
                                      <p:cBhvr>
                                        <p:cTn id="22" dur="2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9700000">
                                      <p:cBhvr>
                                        <p:cTn id="24" dur="2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-21600000">
                                      <p:cBhvr>
                                        <p:cTn id="26" dur="2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9700000">
                                      <p:cBhvr>
                                        <p:cTn id="28" dur="2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BCF095-3BA8-DA7E-AEB1-07C7EECC2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3CAA41-D85F-EB8F-6ED9-657F551B2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Loop Synchronization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90A6AE-A945-4995-80F1-0A3EB3AEE351}"/>
              </a:ext>
            </a:extLst>
          </p:cNvPr>
          <p:cNvSpPr/>
          <p:nvPr/>
        </p:nvSpPr>
        <p:spPr bwMode="auto">
          <a:xfrm>
            <a:off x="1123500" y="1539000"/>
            <a:ext cx="2970000" cy="4275000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Execution Stack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5B379E-5163-C40C-80F5-18A20E42E59D}"/>
              </a:ext>
            </a:extLst>
          </p:cNvPr>
          <p:cNvSpPr/>
          <p:nvPr/>
        </p:nvSpPr>
        <p:spPr bwMode="auto">
          <a:xfrm>
            <a:off x="7176002" y="1534598"/>
            <a:ext cx="3892498" cy="2839402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Browser APIs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0F28C9-0898-9C33-A192-A36BA97E06BF}"/>
              </a:ext>
            </a:extLst>
          </p:cNvPr>
          <p:cNvSpPr/>
          <p:nvPr/>
        </p:nvSpPr>
        <p:spPr bwMode="auto">
          <a:xfrm>
            <a:off x="7176002" y="4599000"/>
            <a:ext cx="3892498" cy="1215000"/>
          </a:xfrm>
          <a:prstGeom prst="rect">
            <a:avLst/>
          </a:prstGeom>
          <a:solidFill>
            <a:srgbClr val="234465">
              <a:alpha val="4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 Queue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BDD1A1-AB9E-6317-A5E7-24ADD5C1D223}"/>
              </a:ext>
            </a:extLst>
          </p:cNvPr>
          <p:cNvSpPr txBox="1"/>
          <p:nvPr/>
        </p:nvSpPr>
        <p:spPr>
          <a:xfrm>
            <a:off x="4799413" y="3769950"/>
            <a:ext cx="1695749" cy="604049"/>
          </a:xfrm>
          <a:prstGeom prst="rect">
            <a:avLst/>
          </a:prstGeom>
          <a:noFill/>
          <a:ln w="381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Event Loop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457FFA1-FEC0-F417-BBC2-0DAA54F24FFF}"/>
              </a:ext>
            </a:extLst>
          </p:cNvPr>
          <p:cNvGrpSpPr/>
          <p:nvPr/>
        </p:nvGrpSpPr>
        <p:grpSpPr>
          <a:xfrm rot="5400000">
            <a:off x="4634787" y="4374000"/>
            <a:ext cx="2025000" cy="2025000"/>
            <a:chOff x="4569531" y="2309422"/>
            <a:chExt cx="2025000" cy="2025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1B3E271-527A-57EA-96E3-6F85A674D2F7}"/>
                </a:ext>
              </a:extLst>
            </p:cNvPr>
            <p:cNvGrpSpPr/>
            <p:nvPr/>
          </p:nvGrpSpPr>
          <p:grpSpPr>
            <a:xfrm>
              <a:off x="4569531" y="2309422"/>
              <a:ext cx="2025000" cy="2025000"/>
              <a:chOff x="4716269" y="2037783"/>
              <a:chExt cx="2025000" cy="2025000"/>
            </a:xfrm>
          </p:grpSpPr>
          <p:sp>
            <p:nvSpPr>
              <p:cNvPr id="3" name="Chord 2">
                <a:extLst>
                  <a:ext uri="{FF2B5EF4-FFF2-40B4-BE49-F238E27FC236}">
                    <a16:creationId xmlns:a16="http://schemas.microsoft.com/office/drawing/2014/main" id="{6DDFAFC0-1268-5A03-30B0-5F4FFDFADB6A}"/>
                  </a:ext>
                </a:extLst>
              </p:cNvPr>
              <p:cNvSpPr/>
              <p:nvPr/>
            </p:nvSpPr>
            <p:spPr bwMode="auto">
              <a:xfrm>
                <a:off x="4716269" y="2037783"/>
                <a:ext cx="2025000" cy="2025000"/>
              </a:xfrm>
              <a:prstGeom prst="chord">
                <a:avLst>
                  <a:gd name="adj1" fmla="val 1111314"/>
                  <a:gd name="adj2" fmla="val 9717870"/>
                </a:avLst>
              </a:prstGeom>
              <a:solidFill>
                <a:srgbClr val="234465">
                  <a:alpha val="40000"/>
                </a:srgbClr>
              </a:solidFill>
              <a:ln w="19050">
                <a:solidFill>
                  <a:schemeClr val="tx1">
                    <a:lumMod val="75000"/>
                    <a:alpha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Chord 12">
                <a:extLst>
                  <a:ext uri="{FF2B5EF4-FFF2-40B4-BE49-F238E27FC236}">
                    <a16:creationId xmlns:a16="http://schemas.microsoft.com/office/drawing/2014/main" id="{BE375FE9-9571-5FF0-D77C-82216791127A}"/>
                  </a:ext>
                </a:extLst>
              </p:cNvPr>
              <p:cNvSpPr/>
              <p:nvPr/>
            </p:nvSpPr>
            <p:spPr bwMode="auto">
              <a:xfrm flipV="1">
                <a:off x="4716269" y="2037783"/>
                <a:ext cx="2025000" cy="2025000"/>
              </a:xfrm>
              <a:prstGeom prst="chord">
                <a:avLst>
                  <a:gd name="adj1" fmla="val 1111314"/>
                  <a:gd name="adj2" fmla="val 9717870"/>
                </a:avLst>
              </a:prstGeom>
              <a:solidFill>
                <a:srgbClr val="234465">
                  <a:alpha val="40000"/>
                </a:srgbClr>
              </a:solidFill>
              <a:ln w="19050">
                <a:solidFill>
                  <a:schemeClr val="tx1">
                    <a:lumMod val="75000"/>
                    <a:alpha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" name="Arrow: Circular 10">
              <a:extLst>
                <a:ext uri="{FF2B5EF4-FFF2-40B4-BE49-F238E27FC236}">
                  <a16:creationId xmlns:a16="http://schemas.microsoft.com/office/drawing/2014/main" id="{DB981D0B-E0A2-9AF0-FABB-7325766388BE}"/>
                </a:ext>
              </a:extLst>
            </p:cNvPr>
            <p:cNvSpPr/>
            <p:nvPr/>
          </p:nvSpPr>
          <p:spPr bwMode="auto">
            <a:xfrm rot="5400000">
              <a:off x="4615869" y="2355760"/>
              <a:ext cx="1932324" cy="1932324"/>
            </a:xfrm>
            <a:prstGeom prst="circularArrow">
              <a:avLst>
                <a:gd name="adj1" fmla="val 5627"/>
                <a:gd name="adj2" fmla="val 773256"/>
                <a:gd name="adj3" fmla="val 12308470"/>
                <a:gd name="adj4" fmla="val 8654563"/>
                <a:gd name="adj5" fmla="val 10971"/>
              </a:avLst>
            </a:prstGeom>
            <a:solidFill>
              <a:srgbClr val="234465">
                <a:alpha val="80000"/>
              </a:srgb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solidFill>
                  <a:srgbClr val="FFFFFF"/>
                </a:solidFill>
              </a:endParaRPr>
            </a:p>
          </p:txBody>
        </p:sp>
        <p:sp>
          <p:nvSpPr>
            <p:cNvPr id="15" name="Arrow: Circular 14">
              <a:extLst>
                <a:ext uri="{FF2B5EF4-FFF2-40B4-BE49-F238E27FC236}">
                  <a16:creationId xmlns:a16="http://schemas.microsoft.com/office/drawing/2014/main" id="{83A15716-E721-4B9B-B00C-8074A30104DF}"/>
                </a:ext>
              </a:extLst>
            </p:cNvPr>
            <p:cNvSpPr/>
            <p:nvPr/>
          </p:nvSpPr>
          <p:spPr bwMode="auto">
            <a:xfrm rot="16200000">
              <a:off x="4615869" y="2355760"/>
              <a:ext cx="1932324" cy="1932324"/>
            </a:xfrm>
            <a:prstGeom prst="circularArrow">
              <a:avLst>
                <a:gd name="adj1" fmla="val 5627"/>
                <a:gd name="adj2" fmla="val 773256"/>
                <a:gd name="adj3" fmla="val 12308470"/>
                <a:gd name="adj4" fmla="val 8654563"/>
                <a:gd name="adj5" fmla="val 10971"/>
              </a:avLst>
            </a:prstGeom>
            <a:solidFill>
              <a:srgbClr val="234465">
                <a:alpha val="80000"/>
              </a:srgb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3CEA9DB-6CBB-DF0A-07CB-EFA6DAB32D7C}"/>
              </a:ext>
            </a:extLst>
          </p:cNvPr>
          <p:cNvSpPr/>
          <p:nvPr/>
        </p:nvSpPr>
        <p:spPr bwMode="auto">
          <a:xfrm>
            <a:off x="1281001" y="5165163"/>
            <a:ext cx="2654998" cy="442674"/>
          </a:xfrm>
          <a:prstGeom prst="round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Function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1DA7DE2-6861-201D-D7C5-C2E513D782AA}"/>
              </a:ext>
            </a:extLst>
          </p:cNvPr>
          <p:cNvSpPr/>
          <p:nvPr/>
        </p:nvSpPr>
        <p:spPr bwMode="auto">
          <a:xfrm>
            <a:off x="1281001" y="4516326"/>
            <a:ext cx="2654998" cy="442674"/>
          </a:xfrm>
          <a:prstGeom prst="round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Function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6D74FC-2BFB-5973-0F10-D9101DEA55B2}"/>
              </a:ext>
            </a:extLst>
          </p:cNvPr>
          <p:cNvSpPr txBox="1"/>
          <p:nvPr/>
        </p:nvSpPr>
        <p:spPr>
          <a:xfrm>
            <a:off x="4755175" y="4730338"/>
            <a:ext cx="1780791" cy="1312324"/>
          </a:xfrm>
          <a:prstGeom prst="rect">
            <a:avLst/>
          </a:prstGeom>
          <a:solidFill>
            <a:srgbClr val="FFFFFF">
              <a:alpha val="80000"/>
            </a:srgbClr>
          </a:solidFill>
          <a:ln w="38100">
            <a:solidFill>
              <a:schemeClr val="tx1"/>
            </a:solidFill>
          </a:ln>
        </p:spPr>
        <p:txBody>
          <a:bodyPr vert="horz" wrap="square" lIns="144000" tIns="108000" rIns="144000" bIns="108000" rtlCol="0" anchor="ctr" anchorCtr="0">
            <a:no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Paused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C0B0DDA-3E43-39E5-5070-9B53327E855A}"/>
              </a:ext>
            </a:extLst>
          </p:cNvPr>
          <p:cNvSpPr/>
          <p:nvPr/>
        </p:nvSpPr>
        <p:spPr bwMode="auto">
          <a:xfrm>
            <a:off x="1281001" y="2099708"/>
            <a:ext cx="2654998" cy="1561466"/>
          </a:xfrm>
          <a:prstGeom prst="roundRect">
            <a:avLst>
              <a:gd name="adj" fmla="val 7622"/>
            </a:avLst>
          </a:prstGeom>
          <a:solidFill>
            <a:schemeClr val="bg1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Function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640C51-61C4-2D74-0143-FD0DE0DD3372}"/>
              </a:ext>
            </a:extLst>
          </p:cNvPr>
          <p:cNvGrpSpPr/>
          <p:nvPr/>
        </p:nvGrpSpPr>
        <p:grpSpPr>
          <a:xfrm>
            <a:off x="7400905" y="2131326"/>
            <a:ext cx="1263151" cy="442674"/>
            <a:chOff x="7400905" y="2131326"/>
            <a:chExt cx="1263151" cy="442674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CC06541-8936-EAD2-E84E-22FA53EAE720}"/>
                </a:ext>
              </a:extLst>
            </p:cNvPr>
            <p:cNvSpPr/>
            <p:nvPr/>
          </p:nvSpPr>
          <p:spPr bwMode="auto">
            <a:xfrm>
              <a:off x="7400905" y="2131326"/>
              <a:ext cx="1029313" cy="442674"/>
            </a:xfrm>
            <a:prstGeom prst="roundRect">
              <a:avLst/>
            </a:prstGeom>
            <a:solidFill>
              <a:schemeClr val="accent3">
                <a:lumMod val="75000"/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FFFF"/>
                  </a:solidFill>
                </a:rPr>
                <a:t>API Call</a:t>
              </a:r>
            </a:p>
          </p:txBody>
        </p:sp>
        <p:sp>
          <p:nvSpPr>
            <p:cNvPr id="32" name="Circle: Hollow 31">
              <a:extLst>
                <a:ext uri="{FF2B5EF4-FFF2-40B4-BE49-F238E27FC236}">
                  <a16:creationId xmlns:a16="http://schemas.microsoft.com/office/drawing/2014/main" id="{B269B384-DABC-3B1E-586B-351D72866DF9}"/>
                </a:ext>
              </a:extLst>
            </p:cNvPr>
            <p:cNvSpPr/>
            <p:nvPr/>
          </p:nvSpPr>
          <p:spPr bwMode="auto">
            <a:xfrm>
              <a:off x="8399254" y="2220262"/>
              <a:ext cx="264802" cy="264802"/>
            </a:xfrm>
            <a:prstGeom prst="donut">
              <a:avLst>
                <a:gd name="adj" fmla="val 32374"/>
              </a:avLst>
            </a:prstGeom>
            <a:solidFill>
              <a:srgbClr val="00843C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DA46DCC0-C45D-278F-D151-3FF398400F0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122" y="2099708"/>
            <a:ext cx="388486" cy="38848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CD287F3-26E5-EA12-24A7-6D03075F4EA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498" y="2331688"/>
            <a:ext cx="328970" cy="328970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5AB00F4-24B2-31CA-C954-B1841D6FC4E5}"/>
              </a:ext>
            </a:extLst>
          </p:cNvPr>
          <p:cNvSpPr/>
          <p:nvPr/>
        </p:nvSpPr>
        <p:spPr bwMode="auto">
          <a:xfrm>
            <a:off x="1281001" y="3867489"/>
            <a:ext cx="2654998" cy="442674"/>
          </a:xfrm>
          <a:prstGeom prst="round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Function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5EFB00-000F-6235-1C4E-23FB4564871A}"/>
              </a:ext>
            </a:extLst>
          </p:cNvPr>
          <p:cNvGrpSpPr/>
          <p:nvPr/>
        </p:nvGrpSpPr>
        <p:grpSpPr>
          <a:xfrm>
            <a:off x="7400905" y="2763608"/>
            <a:ext cx="1263151" cy="442674"/>
            <a:chOff x="7400905" y="2763608"/>
            <a:chExt cx="1263151" cy="442674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AF36145E-7EC8-0F02-59DE-40140C5E4339}"/>
                </a:ext>
              </a:extLst>
            </p:cNvPr>
            <p:cNvSpPr/>
            <p:nvPr/>
          </p:nvSpPr>
          <p:spPr bwMode="auto">
            <a:xfrm>
              <a:off x="7400905" y="2763608"/>
              <a:ext cx="1029313" cy="442674"/>
            </a:xfrm>
            <a:prstGeom prst="roundRect">
              <a:avLst/>
            </a:prstGeom>
            <a:solidFill>
              <a:schemeClr val="accent3">
                <a:lumMod val="75000"/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FFFF"/>
                  </a:solidFill>
                </a:rPr>
                <a:t>API Call</a:t>
              </a:r>
            </a:p>
          </p:txBody>
        </p:sp>
        <p:sp>
          <p:nvSpPr>
            <p:cNvPr id="50" name="Circle: Hollow 49">
              <a:extLst>
                <a:ext uri="{FF2B5EF4-FFF2-40B4-BE49-F238E27FC236}">
                  <a16:creationId xmlns:a16="http://schemas.microsoft.com/office/drawing/2014/main" id="{F07C6E77-DCAD-EBAE-70E8-29586EAD0780}"/>
                </a:ext>
              </a:extLst>
            </p:cNvPr>
            <p:cNvSpPr/>
            <p:nvPr/>
          </p:nvSpPr>
          <p:spPr bwMode="auto">
            <a:xfrm>
              <a:off x="8399254" y="2852544"/>
              <a:ext cx="264802" cy="264802"/>
            </a:xfrm>
            <a:prstGeom prst="donut">
              <a:avLst>
                <a:gd name="adj" fmla="val 32374"/>
              </a:avLst>
            </a:prstGeom>
            <a:solidFill>
              <a:srgbClr val="00843C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144FB4A4-AD60-5150-DAEB-789B414C701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122" y="2731990"/>
            <a:ext cx="388486" cy="38848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7DE5116-EC87-3138-7B72-3DFF63EADDB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498" y="2963970"/>
            <a:ext cx="328970" cy="32897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01323DE-240B-7CF9-6564-FB4BBA97A1A3}"/>
              </a:ext>
            </a:extLst>
          </p:cNvPr>
          <p:cNvGrpSpPr/>
          <p:nvPr/>
        </p:nvGrpSpPr>
        <p:grpSpPr>
          <a:xfrm>
            <a:off x="7400905" y="3374915"/>
            <a:ext cx="1263151" cy="442674"/>
            <a:chOff x="7400905" y="3374915"/>
            <a:chExt cx="1263151" cy="442674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2FE2AC4B-7878-12CC-6A22-48582B6CDD4D}"/>
                </a:ext>
              </a:extLst>
            </p:cNvPr>
            <p:cNvSpPr/>
            <p:nvPr/>
          </p:nvSpPr>
          <p:spPr bwMode="auto">
            <a:xfrm>
              <a:off x="7400905" y="3374915"/>
              <a:ext cx="1029313" cy="442674"/>
            </a:xfrm>
            <a:prstGeom prst="roundRect">
              <a:avLst/>
            </a:prstGeom>
            <a:solidFill>
              <a:schemeClr val="accent3">
                <a:lumMod val="75000"/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FFFF"/>
                  </a:solidFill>
                </a:rPr>
                <a:t>API Call</a:t>
              </a:r>
            </a:p>
          </p:txBody>
        </p:sp>
        <p:sp>
          <p:nvSpPr>
            <p:cNvPr id="56" name="Circle: Hollow 55">
              <a:extLst>
                <a:ext uri="{FF2B5EF4-FFF2-40B4-BE49-F238E27FC236}">
                  <a16:creationId xmlns:a16="http://schemas.microsoft.com/office/drawing/2014/main" id="{D4FBFF22-7044-43D0-E09D-22F66450459E}"/>
                </a:ext>
              </a:extLst>
            </p:cNvPr>
            <p:cNvSpPr/>
            <p:nvPr/>
          </p:nvSpPr>
          <p:spPr bwMode="auto">
            <a:xfrm>
              <a:off x="8399254" y="3463851"/>
              <a:ext cx="264802" cy="264802"/>
            </a:xfrm>
            <a:prstGeom prst="donut">
              <a:avLst>
                <a:gd name="adj" fmla="val 32374"/>
              </a:avLst>
            </a:prstGeom>
            <a:solidFill>
              <a:srgbClr val="00843C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4615336A-53DC-E784-75DF-800257681F6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122" y="3343297"/>
            <a:ext cx="388486" cy="38848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692A002-3F11-4F54-5F97-EC6C18BAA43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498" y="3575277"/>
            <a:ext cx="328970" cy="328970"/>
          </a:xfrm>
          <a:prstGeom prst="rect">
            <a:avLst/>
          </a:prstGeom>
        </p:spPr>
      </p:pic>
      <p:sp>
        <p:nvSpPr>
          <p:cNvPr id="10" name="L-Shape 9">
            <a:extLst>
              <a:ext uri="{FF2B5EF4-FFF2-40B4-BE49-F238E27FC236}">
                <a16:creationId xmlns:a16="http://schemas.microsoft.com/office/drawing/2014/main" id="{A0C36220-36D0-E955-D0ED-D2B3DFB6D0E1}"/>
              </a:ext>
            </a:extLst>
          </p:cNvPr>
          <p:cNvSpPr/>
          <p:nvPr/>
        </p:nvSpPr>
        <p:spPr bwMode="auto">
          <a:xfrm rot="18900000">
            <a:off x="10102302" y="2724753"/>
            <a:ext cx="639076" cy="341560"/>
          </a:xfrm>
          <a:prstGeom prst="corner">
            <a:avLst>
              <a:gd name="adj1" fmla="val 34811"/>
              <a:gd name="adj2" fmla="val 37622"/>
            </a:avLst>
          </a:prstGeom>
          <a:solidFill>
            <a:srgbClr val="00FF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L-Shape 58">
            <a:extLst>
              <a:ext uri="{FF2B5EF4-FFF2-40B4-BE49-F238E27FC236}">
                <a16:creationId xmlns:a16="http://schemas.microsoft.com/office/drawing/2014/main" id="{B06F30B1-8AA9-31BC-64BA-DE0ED702F10B}"/>
              </a:ext>
            </a:extLst>
          </p:cNvPr>
          <p:cNvSpPr/>
          <p:nvPr/>
        </p:nvSpPr>
        <p:spPr bwMode="auto">
          <a:xfrm rot="18900000">
            <a:off x="10102302" y="3342687"/>
            <a:ext cx="639076" cy="341560"/>
          </a:xfrm>
          <a:prstGeom prst="corner">
            <a:avLst>
              <a:gd name="adj1" fmla="val 34811"/>
              <a:gd name="adj2" fmla="val 37622"/>
            </a:avLst>
          </a:prstGeom>
          <a:solidFill>
            <a:srgbClr val="00FF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L-Shape 59">
            <a:extLst>
              <a:ext uri="{FF2B5EF4-FFF2-40B4-BE49-F238E27FC236}">
                <a16:creationId xmlns:a16="http://schemas.microsoft.com/office/drawing/2014/main" id="{7F354E4B-4AEE-2D89-331E-6FC566B4A647}"/>
              </a:ext>
            </a:extLst>
          </p:cNvPr>
          <p:cNvSpPr/>
          <p:nvPr/>
        </p:nvSpPr>
        <p:spPr bwMode="auto">
          <a:xfrm rot="18900000">
            <a:off x="10102302" y="2122921"/>
            <a:ext cx="639076" cy="341560"/>
          </a:xfrm>
          <a:prstGeom prst="corner">
            <a:avLst>
              <a:gd name="adj1" fmla="val 34811"/>
              <a:gd name="adj2" fmla="val 37622"/>
            </a:avLst>
          </a:prstGeom>
          <a:solidFill>
            <a:srgbClr val="00FF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6962B40-3977-6EDE-1324-BEBB0BD3FC44}"/>
              </a:ext>
            </a:extLst>
          </p:cNvPr>
          <p:cNvSpPr/>
          <p:nvPr/>
        </p:nvSpPr>
        <p:spPr bwMode="auto">
          <a:xfrm>
            <a:off x="8633091" y="2763608"/>
            <a:ext cx="1107909" cy="442674"/>
          </a:xfrm>
          <a:prstGeom prst="roundRect">
            <a:avLst/>
          </a:prstGeom>
          <a:solidFill>
            <a:schemeClr val="accent3">
              <a:lumMod val="75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Callback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A1D03B3-3CCC-6137-6C54-9F9731CF2A6E}"/>
              </a:ext>
            </a:extLst>
          </p:cNvPr>
          <p:cNvSpPr/>
          <p:nvPr/>
        </p:nvSpPr>
        <p:spPr bwMode="auto">
          <a:xfrm>
            <a:off x="8633091" y="2131326"/>
            <a:ext cx="1107909" cy="442674"/>
          </a:xfrm>
          <a:prstGeom prst="roundRect">
            <a:avLst/>
          </a:prstGeom>
          <a:solidFill>
            <a:schemeClr val="accent3">
              <a:lumMod val="75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Callback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9590EB8-A666-BE45-6360-8A9ACD6174E4}"/>
              </a:ext>
            </a:extLst>
          </p:cNvPr>
          <p:cNvSpPr/>
          <p:nvPr/>
        </p:nvSpPr>
        <p:spPr bwMode="auto">
          <a:xfrm>
            <a:off x="8633091" y="3374915"/>
            <a:ext cx="1107909" cy="442674"/>
          </a:xfrm>
          <a:prstGeom prst="roundRect">
            <a:avLst/>
          </a:prstGeom>
          <a:solidFill>
            <a:schemeClr val="accent3">
              <a:lumMod val="75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Callback</a:t>
            </a:r>
          </a:p>
        </p:txBody>
      </p:sp>
      <p:sp>
        <p:nvSpPr>
          <p:cNvPr id="66" name="Rounded Rectangular Callout 6">
            <a:extLst>
              <a:ext uri="{FF2B5EF4-FFF2-40B4-BE49-F238E27FC236}">
                <a16:creationId xmlns:a16="http://schemas.microsoft.com/office/drawing/2014/main" id="{4DC8609C-C8FF-825D-FA7D-DB97D86715A2}"/>
              </a:ext>
            </a:extLst>
          </p:cNvPr>
          <p:cNvSpPr/>
          <p:nvPr/>
        </p:nvSpPr>
        <p:spPr bwMode="auto">
          <a:xfrm>
            <a:off x="4210750" y="1203597"/>
            <a:ext cx="2869639" cy="1123712"/>
          </a:xfrm>
          <a:prstGeom prst="wedgeRoundRectCallout">
            <a:avLst>
              <a:gd name="adj1" fmla="val 57225"/>
              <a:gd name="adj2" fmla="val 11112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Operations may complete out of order</a:t>
            </a:r>
          </a:p>
          <a:p>
            <a:pPr algn="ctr"/>
            <a:r>
              <a:rPr lang="en-US" sz="2000" b="1" dirty="0">
                <a:solidFill>
                  <a:schemeClr val="bg2"/>
                </a:solidFill>
              </a:rPr>
              <a:t>(asynchronously)</a:t>
            </a:r>
          </a:p>
        </p:txBody>
      </p:sp>
    </p:spTree>
    <p:extLst>
      <p:ext uri="{BB962C8B-B14F-4D97-AF65-F5344CB8AC3E}">
        <p14:creationId xmlns:p14="http://schemas.microsoft.com/office/powerpoint/2010/main" val="96208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9700000">
                                      <p:cBhvr>
                                        <p:cTn id="8" dur="2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2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9700000">
                                      <p:cBhvr>
                                        <p:cTn id="12" dur="2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" dur="2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9700000">
                                      <p:cBhvr>
                                        <p:cTn id="16" dur="2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4" presetClass="exit" presetSubtype="5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4.81481E-6 L -0.10769 0.35046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91" y="1752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xit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xit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4" presetClass="exit" presetSubtype="5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375E-6 4.44444E-6 L -0.00534 0.44213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" y="22106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xit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xit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4" presetClass="exit" presetSubtype="5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4.375E-6 4.44444E-6 L 0.09739 0.26064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70" y="1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9" grpId="0" animBg="1"/>
      <p:bldP spid="60" grpId="0" animBg="1"/>
      <p:bldP spid="49" grpId="0" animBg="1"/>
      <p:bldP spid="31" grpId="0" animBg="1"/>
      <p:bldP spid="5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BCF095-3BA8-DA7E-AEB1-07C7EECC2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3CAA41-D85F-EB8F-6ED9-657F551B2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Loop Synchronization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90A6AE-A945-4995-80F1-0A3EB3AEE351}"/>
              </a:ext>
            </a:extLst>
          </p:cNvPr>
          <p:cNvSpPr/>
          <p:nvPr/>
        </p:nvSpPr>
        <p:spPr bwMode="auto">
          <a:xfrm>
            <a:off x="1123500" y="1539000"/>
            <a:ext cx="2970000" cy="4275000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Execution Stack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5B379E-5163-C40C-80F5-18A20E42E59D}"/>
              </a:ext>
            </a:extLst>
          </p:cNvPr>
          <p:cNvSpPr/>
          <p:nvPr/>
        </p:nvSpPr>
        <p:spPr bwMode="auto">
          <a:xfrm>
            <a:off x="7176002" y="1534598"/>
            <a:ext cx="3892498" cy="2839402"/>
          </a:xfrm>
          <a:prstGeom prst="rect">
            <a:avLst/>
          </a:prstGeom>
          <a:solidFill>
            <a:srgbClr val="234465">
              <a:alpha val="4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Browser APIs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0F28C9-0898-9C33-A192-A36BA97E06BF}"/>
              </a:ext>
            </a:extLst>
          </p:cNvPr>
          <p:cNvSpPr/>
          <p:nvPr/>
        </p:nvSpPr>
        <p:spPr bwMode="auto">
          <a:xfrm>
            <a:off x="7176002" y="4599000"/>
            <a:ext cx="3892498" cy="1215000"/>
          </a:xfrm>
          <a:prstGeom prst="rect">
            <a:avLst/>
          </a:prstGeom>
          <a:solidFill>
            <a:srgbClr val="234465">
              <a:alpha val="4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 Queue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BDD1A1-AB9E-6317-A5E7-24ADD5C1D223}"/>
              </a:ext>
            </a:extLst>
          </p:cNvPr>
          <p:cNvSpPr txBox="1"/>
          <p:nvPr/>
        </p:nvSpPr>
        <p:spPr>
          <a:xfrm>
            <a:off x="4799413" y="3769950"/>
            <a:ext cx="1695749" cy="604049"/>
          </a:xfrm>
          <a:prstGeom prst="rect">
            <a:avLst/>
          </a:prstGeom>
          <a:noFill/>
          <a:ln w="381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Event Loop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457FFA1-FEC0-F417-BBC2-0DAA54F24FFF}"/>
              </a:ext>
            </a:extLst>
          </p:cNvPr>
          <p:cNvGrpSpPr/>
          <p:nvPr/>
        </p:nvGrpSpPr>
        <p:grpSpPr>
          <a:xfrm rot="5400000">
            <a:off x="4634787" y="4374000"/>
            <a:ext cx="2025000" cy="2025000"/>
            <a:chOff x="4569531" y="2309422"/>
            <a:chExt cx="2025000" cy="2025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1B3E271-527A-57EA-96E3-6F85A674D2F7}"/>
                </a:ext>
              </a:extLst>
            </p:cNvPr>
            <p:cNvGrpSpPr/>
            <p:nvPr/>
          </p:nvGrpSpPr>
          <p:grpSpPr>
            <a:xfrm>
              <a:off x="4569531" y="2309422"/>
              <a:ext cx="2025000" cy="2025000"/>
              <a:chOff x="4716269" y="2037783"/>
              <a:chExt cx="2025000" cy="2025000"/>
            </a:xfrm>
          </p:grpSpPr>
          <p:sp>
            <p:nvSpPr>
              <p:cNvPr id="3" name="Chord 2">
                <a:extLst>
                  <a:ext uri="{FF2B5EF4-FFF2-40B4-BE49-F238E27FC236}">
                    <a16:creationId xmlns:a16="http://schemas.microsoft.com/office/drawing/2014/main" id="{6DDFAFC0-1268-5A03-30B0-5F4FFDFADB6A}"/>
                  </a:ext>
                </a:extLst>
              </p:cNvPr>
              <p:cNvSpPr/>
              <p:nvPr/>
            </p:nvSpPr>
            <p:spPr bwMode="auto">
              <a:xfrm>
                <a:off x="4716269" y="2037783"/>
                <a:ext cx="2025000" cy="2025000"/>
              </a:xfrm>
              <a:prstGeom prst="chord">
                <a:avLst>
                  <a:gd name="adj1" fmla="val 1111314"/>
                  <a:gd name="adj2" fmla="val 9717870"/>
                </a:avLst>
              </a:prstGeom>
              <a:solidFill>
                <a:srgbClr val="234465">
                  <a:alpha val="40000"/>
                </a:srgbClr>
              </a:solidFill>
              <a:ln w="19050">
                <a:solidFill>
                  <a:schemeClr val="tx1">
                    <a:lumMod val="75000"/>
                    <a:alpha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Chord 12">
                <a:extLst>
                  <a:ext uri="{FF2B5EF4-FFF2-40B4-BE49-F238E27FC236}">
                    <a16:creationId xmlns:a16="http://schemas.microsoft.com/office/drawing/2014/main" id="{BE375FE9-9571-5FF0-D77C-82216791127A}"/>
                  </a:ext>
                </a:extLst>
              </p:cNvPr>
              <p:cNvSpPr/>
              <p:nvPr/>
            </p:nvSpPr>
            <p:spPr bwMode="auto">
              <a:xfrm flipV="1">
                <a:off x="4716269" y="2037783"/>
                <a:ext cx="2025000" cy="2025000"/>
              </a:xfrm>
              <a:prstGeom prst="chord">
                <a:avLst>
                  <a:gd name="adj1" fmla="val 1111314"/>
                  <a:gd name="adj2" fmla="val 9717870"/>
                </a:avLst>
              </a:prstGeom>
              <a:solidFill>
                <a:srgbClr val="234465">
                  <a:alpha val="40000"/>
                </a:srgbClr>
              </a:solidFill>
              <a:ln w="19050">
                <a:solidFill>
                  <a:schemeClr val="tx1">
                    <a:lumMod val="75000"/>
                    <a:alpha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" name="Arrow: Circular 10">
              <a:extLst>
                <a:ext uri="{FF2B5EF4-FFF2-40B4-BE49-F238E27FC236}">
                  <a16:creationId xmlns:a16="http://schemas.microsoft.com/office/drawing/2014/main" id="{DB981D0B-E0A2-9AF0-FABB-7325766388BE}"/>
                </a:ext>
              </a:extLst>
            </p:cNvPr>
            <p:cNvSpPr/>
            <p:nvPr/>
          </p:nvSpPr>
          <p:spPr bwMode="auto">
            <a:xfrm rot="5400000">
              <a:off x="4615869" y="2355760"/>
              <a:ext cx="1932324" cy="1932324"/>
            </a:xfrm>
            <a:prstGeom prst="circularArrow">
              <a:avLst>
                <a:gd name="adj1" fmla="val 5627"/>
                <a:gd name="adj2" fmla="val 773256"/>
                <a:gd name="adj3" fmla="val 12308470"/>
                <a:gd name="adj4" fmla="val 8654563"/>
                <a:gd name="adj5" fmla="val 10971"/>
              </a:avLst>
            </a:prstGeom>
            <a:solidFill>
              <a:srgbClr val="234465">
                <a:alpha val="80000"/>
              </a:srgb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solidFill>
                  <a:srgbClr val="FFFFFF"/>
                </a:solidFill>
              </a:endParaRPr>
            </a:p>
          </p:txBody>
        </p:sp>
        <p:sp>
          <p:nvSpPr>
            <p:cNvPr id="15" name="Arrow: Circular 14">
              <a:extLst>
                <a:ext uri="{FF2B5EF4-FFF2-40B4-BE49-F238E27FC236}">
                  <a16:creationId xmlns:a16="http://schemas.microsoft.com/office/drawing/2014/main" id="{83A15716-E721-4B9B-B00C-8074A30104DF}"/>
                </a:ext>
              </a:extLst>
            </p:cNvPr>
            <p:cNvSpPr/>
            <p:nvPr/>
          </p:nvSpPr>
          <p:spPr bwMode="auto">
            <a:xfrm rot="16200000">
              <a:off x="4615869" y="2355760"/>
              <a:ext cx="1932324" cy="1932324"/>
            </a:xfrm>
            <a:prstGeom prst="circularArrow">
              <a:avLst>
                <a:gd name="adj1" fmla="val 5627"/>
                <a:gd name="adj2" fmla="val 773256"/>
                <a:gd name="adj3" fmla="val 12308470"/>
                <a:gd name="adj4" fmla="val 8654563"/>
                <a:gd name="adj5" fmla="val 10971"/>
              </a:avLst>
            </a:prstGeom>
            <a:solidFill>
              <a:srgbClr val="234465">
                <a:alpha val="80000"/>
              </a:srgb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3CEA9DB-6CBB-DF0A-07CB-EFA6DAB32D7C}"/>
              </a:ext>
            </a:extLst>
          </p:cNvPr>
          <p:cNvSpPr/>
          <p:nvPr/>
        </p:nvSpPr>
        <p:spPr bwMode="auto">
          <a:xfrm>
            <a:off x="1281001" y="5165163"/>
            <a:ext cx="2654998" cy="442674"/>
          </a:xfrm>
          <a:prstGeom prst="round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Function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1DA7DE2-6861-201D-D7C5-C2E513D782AA}"/>
              </a:ext>
            </a:extLst>
          </p:cNvPr>
          <p:cNvSpPr/>
          <p:nvPr/>
        </p:nvSpPr>
        <p:spPr bwMode="auto">
          <a:xfrm>
            <a:off x="1281001" y="4516326"/>
            <a:ext cx="2654998" cy="442674"/>
          </a:xfrm>
          <a:prstGeom prst="round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Function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6D74FC-2BFB-5973-0F10-D9101DEA55B2}"/>
              </a:ext>
            </a:extLst>
          </p:cNvPr>
          <p:cNvSpPr txBox="1"/>
          <p:nvPr/>
        </p:nvSpPr>
        <p:spPr>
          <a:xfrm>
            <a:off x="4755175" y="4730338"/>
            <a:ext cx="1780791" cy="1312324"/>
          </a:xfrm>
          <a:prstGeom prst="rect">
            <a:avLst/>
          </a:prstGeom>
          <a:solidFill>
            <a:srgbClr val="FFFFFF">
              <a:alpha val="80000"/>
            </a:srgbClr>
          </a:solidFill>
          <a:ln w="38100">
            <a:solidFill>
              <a:schemeClr val="tx1"/>
            </a:solidFill>
          </a:ln>
        </p:spPr>
        <p:txBody>
          <a:bodyPr vert="horz" wrap="square" lIns="144000" tIns="108000" rIns="144000" bIns="108000" rtlCol="0" anchor="ctr" anchorCtr="0">
            <a:no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Paused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C0B0DDA-3E43-39E5-5070-9B53327E855A}"/>
              </a:ext>
            </a:extLst>
          </p:cNvPr>
          <p:cNvSpPr/>
          <p:nvPr/>
        </p:nvSpPr>
        <p:spPr bwMode="auto">
          <a:xfrm>
            <a:off x="1281001" y="2099708"/>
            <a:ext cx="2654998" cy="1561466"/>
          </a:xfrm>
          <a:prstGeom prst="roundRect">
            <a:avLst>
              <a:gd name="adj" fmla="val 7622"/>
            </a:avLst>
          </a:prstGeom>
          <a:solidFill>
            <a:schemeClr val="bg1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Function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5AB00F4-24B2-31CA-C954-B1841D6FC4E5}"/>
              </a:ext>
            </a:extLst>
          </p:cNvPr>
          <p:cNvSpPr/>
          <p:nvPr/>
        </p:nvSpPr>
        <p:spPr bwMode="auto">
          <a:xfrm>
            <a:off x="1281001" y="3867489"/>
            <a:ext cx="2654998" cy="442674"/>
          </a:xfrm>
          <a:prstGeom prst="round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Function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72933CE-2DEF-5C55-A88E-E4A0D356DF98}"/>
              </a:ext>
            </a:extLst>
          </p:cNvPr>
          <p:cNvSpPr/>
          <p:nvPr/>
        </p:nvSpPr>
        <p:spPr bwMode="auto">
          <a:xfrm>
            <a:off x="7316799" y="5165163"/>
            <a:ext cx="1107909" cy="442674"/>
          </a:xfrm>
          <a:prstGeom prst="roundRect">
            <a:avLst/>
          </a:prstGeom>
          <a:solidFill>
            <a:schemeClr val="accent3">
              <a:lumMod val="75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Callback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F8256B5A-2921-093D-9324-6A567E6C4C8C}"/>
              </a:ext>
            </a:extLst>
          </p:cNvPr>
          <p:cNvSpPr/>
          <p:nvPr/>
        </p:nvSpPr>
        <p:spPr bwMode="auto">
          <a:xfrm>
            <a:off x="8568296" y="5165163"/>
            <a:ext cx="1107909" cy="442674"/>
          </a:xfrm>
          <a:prstGeom prst="roundRect">
            <a:avLst/>
          </a:prstGeom>
          <a:solidFill>
            <a:schemeClr val="accent3">
              <a:lumMod val="75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Callback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F7617787-4280-A1DB-9EDA-2E73A37C4524}"/>
              </a:ext>
            </a:extLst>
          </p:cNvPr>
          <p:cNvSpPr/>
          <p:nvPr/>
        </p:nvSpPr>
        <p:spPr bwMode="auto">
          <a:xfrm>
            <a:off x="9819794" y="5165163"/>
            <a:ext cx="1107909" cy="442674"/>
          </a:xfrm>
          <a:prstGeom prst="roundRect">
            <a:avLst/>
          </a:prstGeom>
          <a:solidFill>
            <a:schemeClr val="accent3">
              <a:lumMod val="75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Callback</a:t>
            </a:r>
          </a:p>
        </p:txBody>
      </p:sp>
      <p:sp>
        <p:nvSpPr>
          <p:cNvPr id="66" name="Rounded Rectangular Callout 6">
            <a:extLst>
              <a:ext uri="{FF2B5EF4-FFF2-40B4-BE49-F238E27FC236}">
                <a16:creationId xmlns:a16="http://schemas.microsoft.com/office/drawing/2014/main" id="{4DC8609C-C8FF-825D-FA7D-DB97D86715A2}"/>
              </a:ext>
            </a:extLst>
          </p:cNvPr>
          <p:cNvSpPr/>
          <p:nvPr/>
        </p:nvSpPr>
        <p:spPr bwMode="auto">
          <a:xfrm>
            <a:off x="4210750" y="1964338"/>
            <a:ext cx="2869639" cy="1123712"/>
          </a:xfrm>
          <a:prstGeom prst="wedgeRoundRectCallout">
            <a:avLst>
              <a:gd name="adj1" fmla="val -57037"/>
              <a:gd name="adj2" fmla="val 1086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Code execution must complete to unblock the Event Loop</a:t>
            </a:r>
          </a:p>
        </p:txBody>
      </p:sp>
    </p:spTree>
    <p:extLst>
      <p:ext uri="{BB962C8B-B14F-4D97-AF65-F5344CB8AC3E}">
        <p14:creationId xmlns:p14="http://schemas.microsoft.com/office/powerpoint/2010/main" val="2778377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BCF095-3BA8-DA7E-AEB1-07C7EECC2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3CAA41-D85F-EB8F-6ED9-657F551B2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Loop Synchronization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90A6AE-A945-4995-80F1-0A3EB3AEE351}"/>
              </a:ext>
            </a:extLst>
          </p:cNvPr>
          <p:cNvSpPr/>
          <p:nvPr/>
        </p:nvSpPr>
        <p:spPr bwMode="auto">
          <a:xfrm>
            <a:off x="1123500" y="1539000"/>
            <a:ext cx="2970000" cy="4275000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Execution Stack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5B379E-5163-C40C-80F5-18A20E42E59D}"/>
              </a:ext>
            </a:extLst>
          </p:cNvPr>
          <p:cNvSpPr/>
          <p:nvPr/>
        </p:nvSpPr>
        <p:spPr bwMode="auto">
          <a:xfrm>
            <a:off x="7176002" y="1534598"/>
            <a:ext cx="3892498" cy="2839402"/>
          </a:xfrm>
          <a:prstGeom prst="rect">
            <a:avLst/>
          </a:prstGeom>
          <a:solidFill>
            <a:srgbClr val="234465">
              <a:alpha val="4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Browser APIs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0F28C9-0898-9C33-A192-A36BA97E06BF}"/>
              </a:ext>
            </a:extLst>
          </p:cNvPr>
          <p:cNvSpPr/>
          <p:nvPr/>
        </p:nvSpPr>
        <p:spPr bwMode="auto">
          <a:xfrm>
            <a:off x="7176002" y="4599000"/>
            <a:ext cx="3892498" cy="1215000"/>
          </a:xfrm>
          <a:prstGeom prst="rect">
            <a:avLst/>
          </a:prstGeom>
          <a:solidFill>
            <a:srgbClr val="234465">
              <a:alpha val="4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 Queue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BDD1A1-AB9E-6317-A5E7-24ADD5C1D223}"/>
              </a:ext>
            </a:extLst>
          </p:cNvPr>
          <p:cNvSpPr txBox="1"/>
          <p:nvPr/>
        </p:nvSpPr>
        <p:spPr>
          <a:xfrm>
            <a:off x="4799413" y="3769950"/>
            <a:ext cx="1695749" cy="604049"/>
          </a:xfrm>
          <a:prstGeom prst="rect">
            <a:avLst/>
          </a:prstGeom>
          <a:noFill/>
          <a:ln w="381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Event Loop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457FFA1-FEC0-F417-BBC2-0DAA54F24FFF}"/>
              </a:ext>
            </a:extLst>
          </p:cNvPr>
          <p:cNvGrpSpPr/>
          <p:nvPr/>
        </p:nvGrpSpPr>
        <p:grpSpPr>
          <a:xfrm rot="5400000">
            <a:off x="4634787" y="4374000"/>
            <a:ext cx="2025000" cy="2025000"/>
            <a:chOff x="4569531" y="2309422"/>
            <a:chExt cx="2025000" cy="2025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1B3E271-527A-57EA-96E3-6F85A674D2F7}"/>
                </a:ext>
              </a:extLst>
            </p:cNvPr>
            <p:cNvGrpSpPr/>
            <p:nvPr/>
          </p:nvGrpSpPr>
          <p:grpSpPr>
            <a:xfrm>
              <a:off x="4569531" y="2309422"/>
              <a:ext cx="2025000" cy="2025000"/>
              <a:chOff x="4716269" y="2037783"/>
              <a:chExt cx="2025000" cy="2025000"/>
            </a:xfrm>
          </p:grpSpPr>
          <p:sp>
            <p:nvSpPr>
              <p:cNvPr id="3" name="Chord 2">
                <a:extLst>
                  <a:ext uri="{FF2B5EF4-FFF2-40B4-BE49-F238E27FC236}">
                    <a16:creationId xmlns:a16="http://schemas.microsoft.com/office/drawing/2014/main" id="{6DDFAFC0-1268-5A03-30B0-5F4FFDFADB6A}"/>
                  </a:ext>
                </a:extLst>
              </p:cNvPr>
              <p:cNvSpPr/>
              <p:nvPr/>
            </p:nvSpPr>
            <p:spPr bwMode="auto">
              <a:xfrm>
                <a:off x="4716269" y="2037783"/>
                <a:ext cx="2025000" cy="2025000"/>
              </a:xfrm>
              <a:prstGeom prst="chord">
                <a:avLst>
                  <a:gd name="adj1" fmla="val 1111314"/>
                  <a:gd name="adj2" fmla="val 9717870"/>
                </a:avLst>
              </a:prstGeom>
              <a:solidFill>
                <a:srgbClr val="234465">
                  <a:alpha val="40000"/>
                </a:srgbClr>
              </a:solidFill>
              <a:ln w="19050">
                <a:solidFill>
                  <a:schemeClr val="tx1">
                    <a:lumMod val="75000"/>
                    <a:alpha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Chord 12">
                <a:extLst>
                  <a:ext uri="{FF2B5EF4-FFF2-40B4-BE49-F238E27FC236}">
                    <a16:creationId xmlns:a16="http://schemas.microsoft.com/office/drawing/2014/main" id="{BE375FE9-9571-5FF0-D77C-82216791127A}"/>
                  </a:ext>
                </a:extLst>
              </p:cNvPr>
              <p:cNvSpPr/>
              <p:nvPr/>
            </p:nvSpPr>
            <p:spPr bwMode="auto">
              <a:xfrm flipV="1">
                <a:off x="4716269" y="2037783"/>
                <a:ext cx="2025000" cy="2025000"/>
              </a:xfrm>
              <a:prstGeom prst="chord">
                <a:avLst>
                  <a:gd name="adj1" fmla="val 1111314"/>
                  <a:gd name="adj2" fmla="val 9717870"/>
                </a:avLst>
              </a:prstGeom>
              <a:solidFill>
                <a:srgbClr val="234465">
                  <a:alpha val="40000"/>
                </a:srgbClr>
              </a:solidFill>
              <a:ln w="19050">
                <a:solidFill>
                  <a:schemeClr val="tx1">
                    <a:lumMod val="75000"/>
                    <a:alpha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" name="Arrow: Circular 10">
              <a:extLst>
                <a:ext uri="{FF2B5EF4-FFF2-40B4-BE49-F238E27FC236}">
                  <a16:creationId xmlns:a16="http://schemas.microsoft.com/office/drawing/2014/main" id="{DB981D0B-E0A2-9AF0-FABB-7325766388BE}"/>
                </a:ext>
              </a:extLst>
            </p:cNvPr>
            <p:cNvSpPr/>
            <p:nvPr/>
          </p:nvSpPr>
          <p:spPr bwMode="auto">
            <a:xfrm rot="5400000">
              <a:off x="4615869" y="2355760"/>
              <a:ext cx="1932324" cy="1932324"/>
            </a:xfrm>
            <a:prstGeom prst="circularArrow">
              <a:avLst>
                <a:gd name="adj1" fmla="val 5627"/>
                <a:gd name="adj2" fmla="val 773256"/>
                <a:gd name="adj3" fmla="val 12308470"/>
                <a:gd name="adj4" fmla="val 8654563"/>
                <a:gd name="adj5" fmla="val 10971"/>
              </a:avLst>
            </a:prstGeom>
            <a:solidFill>
              <a:srgbClr val="234465">
                <a:alpha val="80000"/>
              </a:srgb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solidFill>
                  <a:srgbClr val="FFFFFF"/>
                </a:solidFill>
              </a:endParaRPr>
            </a:p>
          </p:txBody>
        </p:sp>
        <p:sp>
          <p:nvSpPr>
            <p:cNvPr id="15" name="Arrow: Circular 14">
              <a:extLst>
                <a:ext uri="{FF2B5EF4-FFF2-40B4-BE49-F238E27FC236}">
                  <a16:creationId xmlns:a16="http://schemas.microsoft.com/office/drawing/2014/main" id="{83A15716-E721-4B9B-B00C-8074A30104DF}"/>
                </a:ext>
              </a:extLst>
            </p:cNvPr>
            <p:cNvSpPr/>
            <p:nvPr/>
          </p:nvSpPr>
          <p:spPr bwMode="auto">
            <a:xfrm rot="16200000">
              <a:off x="4615869" y="2355760"/>
              <a:ext cx="1932324" cy="1932324"/>
            </a:xfrm>
            <a:prstGeom prst="circularArrow">
              <a:avLst>
                <a:gd name="adj1" fmla="val 5627"/>
                <a:gd name="adj2" fmla="val 773256"/>
                <a:gd name="adj3" fmla="val 12308470"/>
                <a:gd name="adj4" fmla="val 8654563"/>
                <a:gd name="adj5" fmla="val 10971"/>
              </a:avLst>
            </a:prstGeom>
            <a:solidFill>
              <a:srgbClr val="234465">
                <a:alpha val="80000"/>
              </a:srgb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3CEA9DB-6CBB-DF0A-07CB-EFA6DAB32D7C}"/>
              </a:ext>
            </a:extLst>
          </p:cNvPr>
          <p:cNvSpPr/>
          <p:nvPr/>
        </p:nvSpPr>
        <p:spPr bwMode="auto">
          <a:xfrm>
            <a:off x="1281001" y="5165163"/>
            <a:ext cx="2654998" cy="442674"/>
          </a:xfrm>
          <a:prstGeom prst="round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Function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1DA7DE2-6861-201D-D7C5-C2E513D782AA}"/>
              </a:ext>
            </a:extLst>
          </p:cNvPr>
          <p:cNvSpPr/>
          <p:nvPr/>
        </p:nvSpPr>
        <p:spPr bwMode="auto">
          <a:xfrm>
            <a:off x="1281001" y="4516326"/>
            <a:ext cx="2654998" cy="442674"/>
          </a:xfrm>
          <a:prstGeom prst="round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Function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6D74FC-2BFB-5973-0F10-D9101DEA55B2}"/>
              </a:ext>
            </a:extLst>
          </p:cNvPr>
          <p:cNvSpPr txBox="1"/>
          <p:nvPr/>
        </p:nvSpPr>
        <p:spPr>
          <a:xfrm>
            <a:off x="4755175" y="4730338"/>
            <a:ext cx="1780791" cy="1312324"/>
          </a:xfrm>
          <a:prstGeom prst="rect">
            <a:avLst/>
          </a:prstGeom>
          <a:solidFill>
            <a:srgbClr val="FFFFFF">
              <a:alpha val="80000"/>
            </a:srgbClr>
          </a:solidFill>
          <a:ln w="38100">
            <a:solidFill>
              <a:schemeClr val="tx1"/>
            </a:solidFill>
          </a:ln>
        </p:spPr>
        <p:txBody>
          <a:bodyPr vert="horz" wrap="square" lIns="144000" tIns="108000" rIns="144000" bIns="108000" rtlCol="0" anchor="ctr" anchorCtr="0">
            <a:no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Paused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C0B0DDA-3E43-39E5-5070-9B53327E855A}"/>
              </a:ext>
            </a:extLst>
          </p:cNvPr>
          <p:cNvSpPr/>
          <p:nvPr/>
        </p:nvSpPr>
        <p:spPr bwMode="auto">
          <a:xfrm>
            <a:off x="1281001" y="2099708"/>
            <a:ext cx="2654998" cy="1561466"/>
          </a:xfrm>
          <a:prstGeom prst="roundRect">
            <a:avLst>
              <a:gd name="adj" fmla="val 7622"/>
            </a:avLst>
          </a:prstGeom>
          <a:solidFill>
            <a:schemeClr val="bg1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Function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5AB00F4-24B2-31CA-C954-B1841D6FC4E5}"/>
              </a:ext>
            </a:extLst>
          </p:cNvPr>
          <p:cNvSpPr/>
          <p:nvPr/>
        </p:nvSpPr>
        <p:spPr bwMode="auto">
          <a:xfrm>
            <a:off x="1281001" y="3867489"/>
            <a:ext cx="2654998" cy="442674"/>
          </a:xfrm>
          <a:prstGeom prst="round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Function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72933CE-2DEF-5C55-A88E-E4A0D356DF98}"/>
              </a:ext>
            </a:extLst>
          </p:cNvPr>
          <p:cNvSpPr/>
          <p:nvPr/>
        </p:nvSpPr>
        <p:spPr bwMode="auto">
          <a:xfrm>
            <a:off x="7316799" y="5165163"/>
            <a:ext cx="1107909" cy="442674"/>
          </a:xfrm>
          <a:prstGeom prst="roundRect">
            <a:avLst/>
          </a:prstGeom>
          <a:solidFill>
            <a:schemeClr val="accent3">
              <a:lumMod val="75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Callback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F8256B5A-2921-093D-9324-6A567E6C4C8C}"/>
              </a:ext>
            </a:extLst>
          </p:cNvPr>
          <p:cNvSpPr/>
          <p:nvPr/>
        </p:nvSpPr>
        <p:spPr bwMode="auto">
          <a:xfrm>
            <a:off x="8568296" y="5165163"/>
            <a:ext cx="1107909" cy="442674"/>
          </a:xfrm>
          <a:prstGeom prst="roundRect">
            <a:avLst/>
          </a:prstGeom>
          <a:solidFill>
            <a:schemeClr val="accent3">
              <a:lumMod val="75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Callback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F7617787-4280-A1DB-9EDA-2E73A37C4524}"/>
              </a:ext>
            </a:extLst>
          </p:cNvPr>
          <p:cNvSpPr/>
          <p:nvPr/>
        </p:nvSpPr>
        <p:spPr bwMode="auto">
          <a:xfrm>
            <a:off x="9819794" y="5165163"/>
            <a:ext cx="1107909" cy="442674"/>
          </a:xfrm>
          <a:prstGeom prst="roundRect">
            <a:avLst/>
          </a:prstGeom>
          <a:solidFill>
            <a:schemeClr val="accent3">
              <a:lumMod val="75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Callback</a:t>
            </a:r>
          </a:p>
        </p:txBody>
      </p:sp>
      <p:sp>
        <p:nvSpPr>
          <p:cNvPr id="66" name="Rounded Rectangular Callout 6">
            <a:extLst>
              <a:ext uri="{FF2B5EF4-FFF2-40B4-BE49-F238E27FC236}">
                <a16:creationId xmlns:a16="http://schemas.microsoft.com/office/drawing/2014/main" id="{4DC8609C-C8FF-825D-FA7D-DB97D86715A2}"/>
              </a:ext>
            </a:extLst>
          </p:cNvPr>
          <p:cNvSpPr/>
          <p:nvPr/>
        </p:nvSpPr>
        <p:spPr bwMode="auto">
          <a:xfrm>
            <a:off x="4210750" y="1964338"/>
            <a:ext cx="2869639" cy="1123712"/>
          </a:xfrm>
          <a:prstGeom prst="wedgeRoundRectCallout">
            <a:avLst>
              <a:gd name="adj1" fmla="val -57037"/>
              <a:gd name="adj2" fmla="val 1086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Code execution must complete to unblock the Event Loop</a:t>
            </a:r>
          </a:p>
        </p:txBody>
      </p:sp>
      <p:sp>
        <p:nvSpPr>
          <p:cNvPr id="44" name="Arrow: Circular 43">
            <a:extLst>
              <a:ext uri="{FF2B5EF4-FFF2-40B4-BE49-F238E27FC236}">
                <a16:creationId xmlns:a16="http://schemas.microsoft.com/office/drawing/2014/main" id="{4C99ECA2-F491-A101-0F19-56F1472A135E}"/>
              </a:ext>
            </a:extLst>
          </p:cNvPr>
          <p:cNvSpPr/>
          <p:nvPr/>
        </p:nvSpPr>
        <p:spPr bwMode="auto">
          <a:xfrm rot="10800000">
            <a:off x="2942072" y="3096631"/>
            <a:ext cx="962368" cy="962368"/>
          </a:xfrm>
          <a:prstGeom prst="circularArrow">
            <a:avLst>
              <a:gd name="adj1" fmla="val 11076"/>
              <a:gd name="adj2" fmla="val 1386965"/>
              <a:gd name="adj3" fmla="val 13807207"/>
              <a:gd name="adj4" fmla="val 7674527"/>
              <a:gd name="adj5" fmla="val 12817"/>
            </a:avLst>
          </a:prstGeom>
          <a:solidFill>
            <a:srgbClr val="C000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Arrow: Circular 44">
            <a:extLst>
              <a:ext uri="{FF2B5EF4-FFF2-40B4-BE49-F238E27FC236}">
                <a16:creationId xmlns:a16="http://schemas.microsoft.com/office/drawing/2014/main" id="{0582E33F-65D1-CBB4-8A60-4E5D09D3DE86}"/>
              </a:ext>
            </a:extLst>
          </p:cNvPr>
          <p:cNvSpPr/>
          <p:nvPr/>
        </p:nvSpPr>
        <p:spPr bwMode="auto">
          <a:xfrm rot="10800000">
            <a:off x="2942072" y="3834000"/>
            <a:ext cx="962368" cy="962368"/>
          </a:xfrm>
          <a:prstGeom prst="circularArrow">
            <a:avLst>
              <a:gd name="adj1" fmla="val 11076"/>
              <a:gd name="adj2" fmla="val 1386965"/>
              <a:gd name="adj3" fmla="val 13807207"/>
              <a:gd name="adj4" fmla="val 7674527"/>
              <a:gd name="adj5" fmla="val 12817"/>
            </a:avLst>
          </a:prstGeom>
          <a:solidFill>
            <a:srgbClr val="C000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Arrow: Circular 45">
            <a:extLst>
              <a:ext uri="{FF2B5EF4-FFF2-40B4-BE49-F238E27FC236}">
                <a16:creationId xmlns:a16="http://schemas.microsoft.com/office/drawing/2014/main" id="{F33DFC31-8960-4BBF-DEB4-57F01BB48E00}"/>
              </a:ext>
            </a:extLst>
          </p:cNvPr>
          <p:cNvSpPr/>
          <p:nvPr/>
        </p:nvSpPr>
        <p:spPr bwMode="auto">
          <a:xfrm rot="10800000">
            <a:off x="2942072" y="4581631"/>
            <a:ext cx="962368" cy="962368"/>
          </a:xfrm>
          <a:prstGeom prst="circularArrow">
            <a:avLst>
              <a:gd name="adj1" fmla="val 11076"/>
              <a:gd name="adj2" fmla="val 1386965"/>
              <a:gd name="adj3" fmla="val 13807207"/>
              <a:gd name="adj4" fmla="val 7674527"/>
              <a:gd name="adj5" fmla="val 12817"/>
            </a:avLst>
          </a:prstGeom>
          <a:solidFill>
            <a:srgbClr val="C000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Arrow: Circular 46">
            <a:extLst>
              <a:ext uri="{FF2B5EF4-FFF2-40B4-BE49-F238E27FC236}">
                <a16:creationId xmlns:a16="http://schemas.microsoft.com/office/drawing/2014/main" id="{B34F7AC4-A12F-CF68-1C59-4D0F6225ED1E}"/>
              </a:ext>
            </a:extLst>
          </p:cNvPr>
          <p:cNvSpPr/>
          <p:nvPr/>
        </p:nvSpPr>
        <p:spPr bwMode="auto">
          <a:xfrm rot="10800000">
            <a:off x="2942072" y="5274000"/>
            <a:ext cx="962368" cy="962368"/>
          </a:xfrm>
          <a:prstGeom prst="circularArrow">
            <a:avLst>
              <a:gd name="adj1" fmla="val 11076"/>
              <a:gd name="adj2" fmla="val 1386965"/>
              <a:gd name="adj3" fmla="val 13807207"/>
              <a:gd name="adj4" fmla="val 7674527"/>
              <a:gd name="adj5" fmla="val 12817"/>
            </a:avLst>
          </a:prstGeom>
          <a:solidFill>
            <a:srgbClr val="C000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745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6" grpId="0" animBg="1"/>
      <p:bldP spid="33" grpId="0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BCF095-3BA8-DA7E-AEB1-07C7EECC2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3CAA41-D85F-EB8F-6ED9-657F551B2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Loop Synchronization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90A6AE-A945-4995-80F1-0A3EB3AEE351}"/>
              </a:ext>
            </a:extLst>
          </p:cNvPr>
          <p:cNvSpPr/>
          <p:nvPr/>
        </p:nvSpPr>
        <p:spPr bwMode="auto">
          <a:xfrm>
            <a:off x="1123500" y="1539000"/>
            <a:ext cx="2970000" cy="4275000"/>
          </a:xfrm>
          <a:prstGeom prst="rect">
            <a:avLst/>
          </a:prstGeom>
          <a:solidFill>
            <a:srgbClr val="234465">
              <a:alpha val="4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Execution Stack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5B379E-5163-C40C-80F5-18A20E42E59D}"/>
              </a:ext>
            </a:extLst>
          </p:cNvPr>
          <p:cNvSpPr/>
          <p:nvPr/>
        </p:nvSpPr>
        <p:spPr bwMode="auto">
          <a:xfrm>
            <a:off x="7176002" y="1534598"/>
            <a:ext cx="3892498" cy="2839402"/>
          </a:xfrm>
          <a:prstGeom prst="rect">
            <a:avLst/>
          </a:prstGeom>
          <a:solidFill>
            <a:srgbClr val="234465">
              <a:alpha val="4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Browser APIs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0F28C9-0898-9C33-A192-A36BA97E06BF}"/>
              </a:ext>
            </a:extLst>
          </p:cNvPr>
          <p:cNvSpPr/>
          <p:nvPr/>
        </p:nvSpPr>
        <p:spPr bwMode="auto">
          <a:xfrm>
            <a:off x="7176002" y="4599000"/>
            <a:ext cx="3892498" cy="1215000"/>
          </a:xfrm>
          <a:prstGeom prst="rect">
            <a:avLst/>
          </a:prstGeom>
          <a:solidFill>
            <a:srgbClr val="234465">
              <a:alpha val="4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 Queue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BDD1A1-AB9E-6317-A5E7-24ADD5C1D223}"/>
              </a:ext>
            </a:extLst>
          </p:cNvPr>
          <p:cNvSpPr txBox="1"/>
          <p:nvPr/>
        </p:nvSpPr>
        <p:spPr>
          <a:xfrm>
            <a:off x="4799413" y="3769950"/>
            <a:ext cx="1695749" cy="604049"/>
          </a:xfrm>
          <a:prstGeom prst="rect">
            <a:avLst/>
          </a:prstGeom>
          <a:noFill/>
          <a:ln w="381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Event Loop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457FFA1-FEC0-F417-BBC2-0DAA54F24FFF}"/>
              </a:ext>
            </a:extLst>
          </p:cNvPr>
          <p:cNvGrpSpPr/>
          <p:nvPr/>
        </p:nvGrpSpPr>
        <p:grpSpPr>
          <a:xfrm rot="5400000">
            <a:off x="4634787" y="4374000"/>
            <a:ext cx="2025000" cy="2025000"/>
            <a:chOff x="4569531" y="2309422"/>
            <a:chExt cx="2025000" cy="2025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1B3E271-527A-57EA-96E3-6F85A674D2F7}"/>
                </a:ext>
              </a:extLst>
            </p:cNvPr>
            <p:cNvGrpSpPr/>
            <p:nvPr/>
          </p:nvGrpSpPr>
          <p:grpSpPr>
            <a:xfrm>
              <a:off x="4569531" y="2309422"/>
              <a:ext cx="2025000" cy="2025000"/>
              <a:chOff x="4716269" y="2037783"/>
              <a:chExt cx="2025000" cy="2025000"/>
            </a:xfrm>
          </p:grpSpPr>
          <p:sp>
            <p:nvSpPr>
              <p:cNvPr id="3" name="Chord 2">
                <a:extLst>
                  <a:ext uri="{FF2B5EF4-FFF2-40B4-BE49-F238E27FC236}">
                    <a16:creationId xmlns:a16="http://schemas.microsoft.com/office/drawing/2014/main" id="{6DDFAFC0-1268-5A03-30B0-5F4FFDFADB6A}"/>
                  </a:ext>
                </a:extLst>
              </p:cNvPr>
              <p:cNvSpPr/>
              <p:nvPr/>
            </p:nvSpPr>
            <p:spPr bwMode="auto">
              <a:xfrm>
                <a:off x="4716269" y="2037783"/>
                <a:ext cx="2025000" cy="2025000"/>
              </a:xfrm>
              <a:prstGeom prst="chord">
                <a:avLst>
                  <a:gd name="adj1" fmla="val 1111314"/>
                  <a:gd name="adj2" fmla="val 9717870"/>
                </a:avLst>
              </a:prstGeom>
              <a:solidFill>
                <a:srgbClr val="234465">
                  <a:alpha val="40000"/>
                </a:srgbClr>
              </a:solidFill>
              <a:ln w="19050">
                <a:solidFill>
                  <a:schemeClr val="tx1">
                    <a:lumMod val="75000"/>
                    <a:alpha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Chord 12">
                <a:extLst>
                  <a:ext uri="{FF2B5EF4-FFF2-40B4-BE49-F238E27FC236}">
                    <a16:creationId xmlns:a16="http://schemas.microsoft.com/office/drawing/2014/main" id="{BE375FE9-9571-5FF0-D77C-82216791127A}"/>
                  </a:ext>
                </a:extLst>
              </p:cNvPr>
              <p:cNvSpPr/>
              <p:nvPr/>
            </p:nvSpPr>
            <p:spPr bwMode="auto">
              <a:xfrm flipV="1">
                <a:off x="4716269" y="2037783"/>
                <a:ext cx="2025000" cy="2025000"/>
              </a:xfrm>
              <a:prstGeom prst="chord">
                <a:avLst>
                  <a:gd name="adj1" fmla="val 1111314"/>
                  <a:gd name="adj2" fmla="val 9717870"/>
                </a:avLst>
              </a:prstGeom>
              <a:solidFill>
                <a:srgbClr val="234465">
                  <a:alpha val="40000"/>
                </a:srgbClr>
              </a:solidFill>
              <a:ln w="19050">
                <a:solidFill>
                  <a:schemeClr val="tx1">
                    <a:lumMod val="75000"/>
                    <a:alpha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" name="Arrow: Circular 10">
              <a:extLst>
                <a:ext uri="{FF2B5EF4-FFF2-40B4-BE49-F238E27FC236}">
                  <a16:creationId xmlns:a16="http://schemas.microsoft.com/office/drawing/2014/main" id="{DB981D0B-E0A2-9AF0-FABB-7325766388BE}"/>
                </a:ext>
              </a:extLst>
            </p:cNvPr>
            <p:cNvSpPr/>
            <p:nvPr/>
          </p:nvSpPr>
          <p:spPr bwMode="auto">
            <a:xfrm rot="5400000">
              <a:off x="4615869" y="2355760"/>
              <a:ext cx="1932324" cy="1932324"/>
            </a:xfrm>
            <a:prstGeom prst="circularArrow">
              <a:avLst>
                <a:gd name="adj1" fmla="val 5627"/>
                <a:gd name="adj2" fmla="val 773256"/>
                <a:gd name="adj3" fmla="val 12308470"/>
                <a:gd name="adj4" fmla="val 8654563"/>
                <a:gd name="adj5" fmla="val 10971"/>
              </a:avLst>
            </a:prstGeom>
            <a:solidFill>
              <a:srgbClr val="234465">
                <a:alpha val="80000"/>
              </a:srgb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solidFill>
                  <a:srgbClr val="FFFFFF"/>
                </a:solidFill>
              </a:endParaRPr>
            </a:p>
          </p:txBody>
        </p:sp>
        <p:sp>
          <p:nvSpPr>
            <p:cNvPr id="15" name="Arrow: Circular 14">
              <a:extLst>
                <a:ext uri="{FF2B5EF4-FFF2-40B4-BE49-F238E27FC236}">
                  <a16:creationId xmlns:a16="http://schemas.microsoft.com/office/drawing/2014/main" id="{83A15716-E721-4B9B-B00C-8074A30104DF}"/>
                </a:ext>
              </a:extLst>
            </p:cNvPr>
            <p:cNvSpPr/>
            <p:nvPr/>
          </p:nvSpPr>
          <p:spPr bwMode="auto">
            <a:xfrm rot="16200000">
              <a:off x="4615869" y="2355760"/>
              <a:ext cx="1932324" cy="1932324"/>
            </a:xfrm>
            <a:prstGeom prst="circularArrow">
              <a:avLst>
                <a:gd name="adj1" fmla="val 5627"/>
                <a:gd name="adj2" fmla="val 773256"/>
                <a:gd name="adj3" fmla="val 12308470"/>
                <a:gd name="adj4" fmla="val 8654563"/>
                <a:gd name="adj5" fmla="val 10971"/>
              </a:avLst>
            </a:prstGeom>
            <a:solidFill>
              <a:srgbClr val="234465">
                <a:alpha val="80000"/>
              </a:srgb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96D74FC-2BFB-5973-0F10-D9101DEA55B2}"/>
              </a:ext>
            </a:extLst>
          </p:cNvPr>
          <p:cNvSpPr txBox="1"/>
          <p:nvPr/>
        </p:nvSpPr>
        <p:spPr>
          <a:xfrm>
            <a:off x="4755175" y="4730338"/>
            <a:ext cx="1780791" cy="1312324"/>
          </a:xfrm>
          <a:prstGeom prst="rect">
            <a:avLst/>
          </a:prstGeom>
          <a:solidFill>
            <a:srgbClr val="FFFFFF">
              <a:alpha val="80000"/>
            </a:srgbClr>
          </a:solidFill>
          <a:ln w="38100">
            <a:solidFill>
              <a:schemeClr val="tx1"/>
            </a:solidFill>
          </a:ln>
        </p:spPr>
        <p:txBody>
          <a:bodyPr vert="horz" wrap="square" lIns="144000" tIns="108000" rIns="144000" bIns="108000" rtlCol="0" anchor="ctr" anchorCtr="0">
            <a:no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Paused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72933CE-2DEF-5C55-A88E-E4A0D356DF98}"/>
              </a:ext>
            </a:extLst>
          </p:cNvPr>
          <p:cNvSpPr/>
          <p:nvPr/>
        </p:nvSpPr>
        <p:spPr bwMode="auto">
          <a:xfrm>
            <a:off x="7316799" y="5165163"/>
            <a:ext cx="1107909" cy="442674"/>
          </a:xfrm>
          <a:prstGeom prst="roundRect">
            <a:avLst/>
          </a:prstGeom>
          <a:solidFill>
            <a:schemeClr val="accent3">
              <a:lumMod val="75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Callback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F8256B5A-2921-093D-9324-6A567E6C4C8C}"/>
              </a:ext>
            </a:extLst>
          </p:cNvPr>
          <p:cNvSpPr/>
          <p:nvPr/>
        </p:nvSpPr>
        <p:spPr bwMode="auto">
          <a:xfrm>
            <a:off x="8568296" y="5165163"/>
            <a:ext cx="1107909" cy="442674"/>
          </a:xfrm>
          <a:prstGeom prst="roundRect">
            <a:avLst/>
          </a:prstGeom>
          <a:solidFill>
            <a:schemeClr val="accent3">
              <a:lumMod val="75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Callback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F7617787-4280-A1DB-9EDA-2E73A37C4524}"/>
              </a:ext>
            </a:extLst>
          </p:cNvPr>
          <p:cNvSpPr/>
          <p:nvPr/>
        </p:nvSpPr>
        <p:spPr bwMode="auto">
          <a:xfrm>
            <a:off x="9819794" y="5165163"/>
            <a:ext cx="1107909" cy="442674"/>
          </a:xfrm>
          <a:prstGeom prst="roundRect">
            <a:avLst/>
          </a:prstGeom>
          <a:solidFill>
            <a:schemeClr val="accent3">
              <a:lumMod val="75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Callback</a:t>
            </a:r>
          </a:p>
        </p:txBody>
      </p:sp>
      <p:sp>
        <p:nvSpPr>
          <p:cNvPr id="66" name="Rounded Rectangular Callout 6">
            <a:extLst>
              <a:ext uri="{FF2B5EF4-FFF2-40B4-BE49-F238E27FC236}">
                <a16:creationId xmlns:a16="http://schemas.microsoft.com/office/drawing/2014/main" id="{4DC8609C-C8FF-825D-FA7D-DB97D86715A2}"/>
              </a:ext>
            </a:extLst>
          </p:cNvPr>
          <p:cNvSpPr/>
          <p:nvPr/>
        </p:nvSpPr>
        <p:spPr bwMode="auto">
          <a:xfrm>
            <a:off x="4210750" y="3082770"/>
            <a:ext cx="2869639" cy="442674"/>
          </a:xfrm>
          <a:prstGeom prst="wedgeRoundRectCallout">
            <a:avLst>
              <a:gd name="adj1" fmla="val -67337"/>
              <a:gd name="adj2" fmla="val 13996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Main thread is idle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C933EB-D732-37EB-F2B3-BDB00FFAAE60}"/>
              </a:ext>
            </a:extLst>
          </p:cNvPr>
          <p:cNvSpPr txBox="1"/>
          <p:nvPr/>
        </p:nvSpPr>
        <p:spPr>
          <a:xfrm>
            <a:off x="1714729" y="3020338"/>
            <a:ext cx="1780791" cy="1312324"/>
          </a:xfrm>
          <a:prstGeom prst="rect">
            <a:avLst/>
          </a:prstGeom>
          <a:solidFill>
            <a:srgbClr val="FFFFFF">
              <a:alpha val="80000"/>
            </a:srgbClr>
          </a:solidFill>
          <a:ln w="38100">
            <a:solidFill>
              <a:schemeClr val="tx1"/>
            </a:solidFill>
          </a:ln>
        </p:spPr>
        <p:txBody>
          <a:bodyPr vert="horz" wrap="square" lIns="144000" tIns="108000" rIns="144000" bIns="108000" rtlCol="0" anchor="ctr" anchorCtr="0">
            <a:no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Idle</a:t>
            </a:r>
          </a:p>
        </p:txBody>
      </p:sp>
    </p:spTree>
    <p:extLst>
      <p:ext uri="{BB962C8B-B14F-4D97-AF65-F5344CB8AC3E}">
        <p14:creationId xmlns:p14="http://schemas.microsoft.com/office/powerpoint/2010/main" val="486724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BCF095-3BA8-DA7E-AEB1-07C7EECC2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3CAA41-D85F-EB8F-6ED9-657F551B2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Loop Synchronization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90A6AE-A945-4995-80F1-0A3EB3AEE351}"/>
              </a:ext>
            </a:extLst>
          </p:cNvPr>
          <p:cNvSpPr/>
          <p:nvPr/>
        </p:nvSpPr>
        <p:spPr bwMode="auto">
          <a:xfrm>
            <a:off x="1123500" y="1539000"/>
            <a:ext cx="2970000" cy="4275000"/>
          </a:xfrm>
          <a:prstGeom prst="rect">
            <a:avLst/>
          </a:prstGeom>
          <a:solidFill>
            <a:srgbClr val="234465">
              <a:alpha val="4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Execution Stack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5B379E-5163-C40C-80F5-18A20E42E59D}"/>
              </a:ext>
            </a:extLst>
          </p:cNvPr>
          <p:cNvSpPr/>
          <p:nvPr/>
        </p:nvSpPr>
        <p:spPr bwMode="auto">
          <a:xfrm>
            <a:off x="7176002" y="1534598"/>
            <a:ext cx="3892498" cy="2839402"/>
          </a:xfrm>
          <a:prstGeom prst="rect">
            <a:avLst/>
          </a:prstGeom>
          <a:solidFill>
            <a:srgbClr val="234465">
              <a:alpha val="4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Browser APIs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0F28C9-0898-9C33-A192-A36BA97E06BF}"/>
              </a:ext>
            </a:extLst>
          </p:cNvPr>
          <p:cNvSpPr/>
          <p:nvPr/>
        </p:nvSpPr>
        <p:spPr bwMode="auto">
          <a:xfrm>
            <a:off x="7176002" y="4599000"/>
            <a:ext cx="3892498" cy="1215000"/>
          </a:xfrm>
          <a:prstGeom prst="rect">
            <a:avLst/>
          </a:prstGeom>
          <a:solidFill>
            <a:srgbClr val="234465">
              <a:alpha val="4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 Queue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BDD1A1-AB9E-6317-A5E7-24ADD5C1D223}"/>
              </a:ext>
            </a:extLst>
          </p:cNvPr>
          <p:cNvSpPr txBox="1"/>
          <p:nvPr/>
        </p:nvSpPr>
        <p:spPr>
          <a:xfrm>
            <a:off x="4799413" y="3769950"/>
            <a:ext cx="1695749" cy="604049"/>
          </a:xfrm>
          <a:prstGeom prst="rect">
            <a:avLst/>
          </a:prstGeom>
          <a:noFill/>
          <a:ln w="381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Event Loop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457FFA1-FEC0-F417-BBC2-0DAA54F24FFF}"/>
              </a:ext>
            </a:extLst>
          </p:cNvPr>
          <p:cNvGrpSpPr/>
          <p:nvPr/>
        </p:nvGrpSpPr>
        <p:grpSpPr>
          <a:xfrm rot="5400000">
            <a:off x="4634787" y="4374000"/>
            <a:ext cx="2025000" cy="2025000"/>
            <a:chOff x="4569531" y="2309422"/>
            <a:chExt cx="2025000" cy="2025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1B3E271-527A-57EA-96E3-6F85A674D2F7}"/>
                </a:ext>
              </a:extLst>
            </p:cNvPr>
            <p:cNvGrpSpPr/>
            <p:nvPr/>
          </p:nvGrpSpPr>
          <p:grpSpPr>
            <a:xfrm>
              <a:off x="4569531" y="2309422"/>
              <a:ext cx="2025000" cy="2025000"/>
              <a:chOff x="4716269" y="2037783"/>
              <a:chExt cx="2025000" cy="2025000"/>
            </a:xfrm>
          </p:grpSpPr>
          <p:sp>
            <p:nvSpPr>
              <p:cNvPr id="3" name="Chord 2">
                <a:extLst>
                  <a:ext uri="{FF2B5EF4-FFF2-40B4-BE49-F238E27FC236}">
                    <a16:creationId xmlns:a16="http://schemas.microsoft.com/office/drawing/2014/main" id="{6DDFAFC0-1268-5A03-30B0-5F4FFDFADB6A}"/>
                  </a:ext>
                </a:extLst>
              </p:cNvPr>
              <p:cNvSpPr/>
              <p:nvPr/>
            </p:nvSpPr>
            <p:spPr bwMode="auto">
              <a:xfrm>
                <a:off x="4716269" y="2037783"/>
                <a:ext cx="2025000" cy="2025000"/>
              </a:xfrm>
              <a:prstGeom prst="chord">
                <a:avLst>
                  <a:gd name="adj1" fmla="val 1111314"/>
                  <a:gd name="adj2" fmla="val 9717870"/>
                </a:avLst>
              </a:prstGeom>
              <a:solidFill>
                <a:schemeClr val="accent2">
                  <a:lumMod val="75000"/>
                  <a:alpha val="40000"/>
                </a:schemeClr>
              </a:solidFill>
              <a:ln w="19050">
                <a:solidFill>
                  <a:schemeClr val="tx1">
                    <a:lumMod val="75000"/>
                    <a:alpha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Chord 12">
                <a:extLst>
                  <a:ext uri="{FF2B5EF4-FFF2-40B4-BE49-F238E27FC236}">
                    <a16:creationId xmlns:a16="http://schemas.microsoft.com/office/drawing/2014/main" id="{BE375FE9-9571-5FF0-D77C-82216791127A}"/>
                  </a:ext>
                </a:extLst>
              </p:cNvPr>
              <p:cNvSpPr/>
              <p:nvPr/>
            </p:nvSpPr>
            <p:spPr bwMode="auto">
              <a:xfrm flipV="1">
                <a:off x="4716269" y="2037783"/>
                <a:ext cx="2025000" cy="2025000"/>
              </a:xfrm>
              <a:prstGeom prst="chord">
                <a:avLst>
                  <a:gd name="adj1" fmla="val 1111314"/>
                  <a:gd name="adj2" fmla="val 9717870"/>
                </a:avLst>
              </a:prstGeom>
              <a:solidFill>
                <a:schemeClr val="accent2">
                  <a:lumMod val="75000"/>
                  <a:alpha val="40000"/>
                </a:schemeClr>
              </a:solidFill>
              <a:ln w="19050">
                <a:solidFill>
                  <a:schemeClr val="tx1">
                    <a:lumMod val="75000"/>
                    <a:alpha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" name="Arrow: Circular 10">
              <a:extLst>
                <a:ext uri="{FF2B5EF4-FFF2-40B4-BE49-F238E27FC236}">
                  <a16:creationId xmlns:a16="http://schemas.microsoft.com/office/drawing/2014/main" id="{DB981D0B-E0A2-9AF0-FABB-7325766388BE}"/>
                </a:ext>
              </a:extLst>
            </p:cNvPr>
            <p:cNvSpPr/>
            <p:nvPr/>
          </p:nvSpPr>
          <p:spPr bwMode="auto">
            <a:xfrm rot="5400000">
              <a:off x="4615869" y="2355760"/>
              <a:ext cx="1932324" cy="1932324"/>
            </a:xfrm>
            <a:prstGeom prst="circularArrow">
              <a:avLst>
                <a:gd name="adj1" fmla="val 5627"/>
                <a:gd name="adj2" fmla="val 773256"/>
                <a:gd name="adj3" fmla="val 12308470"/>
                <a:gd name="adj4" fmla="val 8654563"/>
                <a:gd name="adj5" fmla="val 10971"/>
              </a:avLst>
            </a:prstGeom>
            <a:solidFill>
              <a:srgbClr val="234465">
                <a:alpha val="80000"/>
              </a:srgb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solidFill>
                  <a:srgbClr val="FFFFFF"/>
                </a:solidFill>
              </a:endParaRPr>
            </a:p>
          </p:txBody>
        </p:sp>
        <p:sp>
          <p:nvSpPr>
            <p:cNvPr id="15" name="Arrow: Circular 14">
              <a:extLst>
                <a:ext uri="{FF2B5EF4-FFF2-40B4-BE49-F238E27FC236}">
                  <a16:creationId xmlns:a16="http://schemas.microsoft.com/office/drawing/2014/main" id="{83A15716-E721-4B9B-B00C-8074A30104DF}"/>
                </a:ext>
              </a:extLst>
            </p:cNvPr>
            <p:cNvSpPr/>
            <p:nvPr/>
          </p:nvSpPr>
          <p:spPr bwMode="auto">
            <a:xfrm rot="16200000">
              <a:off x="4615869" y="2355760"/>
              <a:ext cx="1932324" cy="1932324"/>
            </a:xfrm>
            <a:prstGeom prst="circularArrow">
              <a:avLst>
                <a:gd name="adj1" fmla="val 5627"/>
                <a:gd name="adj2" fmla="val 773256"/>
                <a:gd name="adj3" fmla="val 12308470"/>
                <a:gd name="adj4" fmla="val 8654563"/>
                <a:gd name="adj5" fmla="val 10971"/>
              </a:avLst>
            </a:prstGeom>
            <a:solidFill>
              <a:srgbClr val="234465">
                <a:alpha val="80000"/>
              </a:srgb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72933CE-2DEF-5C55-A88E-E4A0D356DF98}"/>
              </a:ext>
            </a:extLst>
          </p:cNvPr>
          <p:cNvSpPr/>
          <p:nvPr/>
        </p:nvSpPr>
        <p:spPr bwMode="auto">
          <a:xfrm>
            <a:off x="7316799" y="5165163"/>
            <a:ext cx="1107909" cy="442674"/>
          </a:xfrm>
          <a:prstGeom prst="roundRect">
            <a:avLst/>
          </a:prstGeom>
          <a:solidFill>
            <a:schemeClr val="accent3">
              <a:lumMod val="75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Callback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F8256B5A-2921-093D-9324-6A567E6C4C8C}"/>
              </a:ext>
            </a:extLst>
          </p:cNvPr>
          <p:cNvSpPr/>
          <p:nvPr/>
        </p:nvSpPr>
        <p:spPr bwMode="auto">
          <a:xfrm>
            <a:off x="8568296" y="5165163"/>
            <a:ext cx="1107909" cy="442674"/>
          </a:xfrm>
          <a:prstGeom prst="roundRect">
            <a:avLst/>
          </a:prstGeom>
          <a:solidFill>
            <a:schemeClr val="accent3">
              <a:lumMod val="75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Callback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F7617787-4280-A1DB-9EDA-2E73A37C4524}"/>
              </a:ext>
            </a:extLst>
          </p:cNvPr>
          <p:cNvSpPr/>
          <p:nvPr/>
        </p:nvSpPr>
        <p:spPr bwMode="auto">
          <a:xfrm>
            <a:off x="9819794" y="5165163"/>
            <a:ext cx="1107909" cy="442674"/>
          </a:xfrm>
          <a:prstGeom prst="roundRect">
            <a:avLst/>
          </a:prstGeom>
          <a:solidFill>
            <a:schemeClr val="accent3">
              <a:lumMod val="75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Callback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8A96B1-AE42-FF9F-8D31-6E8F9E24E577}"/>
              </a:ext>
            </a:extLst>
          </p:cNvPr>
          <p:cNvSpPr txBox="1"/>
          <p:nvPr/>
        </p:nvSpPr>
        <p:spPr>
          <a:xfrm>
            <a:off x="1714729" y="3020338"/>
            <a:ext cx="1780791" cy="1312324"/>
          </a:xfrm>
          <a:prstGeom prst="rect">
            <a:avLst/>
          </a:prstGeom>
          <a:solidFill>
            <a:srgbClr val="FFFFFF">
              <a:alpha val="80000"/>
            </a:srgbClr>
          </a:solidFill>
          <a:ln w="38100">
            <a:solidFill>
              <a:schemeClr val="tx1"/>
            </a:solidFill>
          </a:ln>
        </p:spPr>
        <p:txBody>
          <a:bodyPr vert="horz" wrap="square" lIns="144000" tIns="108000" rIns="144000" bIns="108000" rtlCol="0" anchor="ctr" anchorCtr="0">
            <a:no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Idle</a:t>
            </a:r>
          </a:p>
        </p:txBody>
      </p:sp>
      <p:sp>
        <p:nvSpPr>
          <p:cNvPr id="29" name="Rounded Rectangular Callout 6">
            <a:extLst>
              <a:ext uri="{FF2B5EF4-FFF2-40B4-BE49-F238E27FC236}">
                <a16:creationId xmlns:a16="http://schemas.microsoft.com/office/drawing/2014/main" id="{81A9869F-CF81-43E1-DF50-1DEEFE0AEB63}"/>
              </a:ext>
            </a:extLst>
          </p:cNvPr>
          <p:cNvSpPr/>
          <p:nvPr/>
        </p:nvSpPr>
        <p:spPr bwMode="auto">
          <a:xfrm>
            <a:off x="4210750" y="2562702"/>
            <a:ext cx="2869639" cy="783193"/>
          </a:xfrm>
          <a:prstGeom prst="wedgeRoundRectCallout">
            <a:avLst>
              <a:gd name="adj1" fmla="val -4251"/>
              <a:gd name="adj2" fmla="val 12871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Event Loop checks for events in the queue</a:t>
            </a:r>
          </a:p>
        </p:txBody>
      </p:sp>
    </p:spTree>
    <p:extLst>
      <p:ext uri="{BB962C8B-B14F-4D97-AF65-F5344CB8AC3E}">
        <p14:creationId xmlns:p14="http://schemas.microsoft.com/office/powerpoint/2010/main" val="2139745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BCF095-3BA8-DA7E-AEB1-07C7EECC2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3CAA41-D85F-EB8F-6ED9-657F551B2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Loop Synchronization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90A6AE-A945-4995-80F1-0A3EB3AEE351}"/>
              </a:ext>
            </a:extLst>
          </p:cNvPr>
          <p:cNvSpPr/>
          <p:nvPr/>
        </p:nvSpPr>
        <p:spPr bwMode="auto">
          <a:xfrm>
            <a:off x="1123500" y="1539000"/>
            <a:ext cx="2970000" cy="4275000"/>
          </a:xfrm>
          <a:prstGeom prst="rect">
            <a:avLst/>
          </a:prstGeom>
          <a:solidFill>
            <a:srgbClr val="234465">
              <a:alpha val="4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Execution Stack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5B379E-5163-C40C-80F5-18A20E42E59D}"/>
              </a:ext>
            </a:extLst>
          </p:cNvPr>
          <p:cNvSpPr/>
          <p:nvPr/>
        </p:nvSpPr>
        <p:spPr bwMode="auto">
          <a:xfrm>
            <a:off x="7176002" y="1534598"/>
            <a:ext cx="3892498" cy="2839402"/>
          </a:xfrm>
          <a:prstGeom prst="rect">
            <a:avLst/>
          </a:prstGeom>
          <a:solidFill>
            <a:srgbClr val="234465">
              <a:alpha val="4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Browser APIs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0F28C9-0898-9C33-A192-A36BA97E06BF}"/>
              </a:ext>
            </a:extLst>
          </p:cNvPr>
          <p:cNvSpPr/>
          <p:nvPr/>
        </p:nvSpPr>
        <p:spPr bwMode="auto">
          <a:xfrm>
            <a:off x="7176002" y="4599000"/>
            <a:ext cx="3892498" cy="1215000"/>
          </a:xfrm>
          <a:prstGeom prst="rect">
            <a:avLst/>
          </a:prstGeom>
          <a:solidFill>
            <a:srgbClr val="234465">
              <a:alpha val="4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 Queue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BDD1A1-AB9E-6317-A5E7-24ADD5C1D223}"/>
              </a:ext>
            </a:extLst>
          </p:cNvPr>
          <p:cNvSpPr txBox="1"/>
          <p:nvPr/>
        </p:nvSpPr>
        <p:spPr>
          <a:xfrm>
            <a:off x="4799413" y="3769950"/>
            <a:ext cx="1695749" cy="604049"/>
          </a:xfrm>
          <a:prstGeom prst="rect">
            <a:avLst/>
          </a:prstGeom>
          <a:noFill/>
          <a:ln w="381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Event Loop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457FFA1-FEC0-F417-BBC2-0DAA54F24FFF}"/>
              </a:ext>
            </a:extLst>
          </p:cNvPr>
          <p:cNvGrpSpPr/>
          <p:nvPr/>
        </p:nvGrpSpPr>
        <p:grpSpPr>
          <a:xfrm rot="5400000">
            <a:off x="4634787" y="4374000"/>
            <a:ext cx="2025000" cy="2025000"/>
            <a:chOff x="4569531" y="2309422"/>
            <a:chExt cx="2025000" cy="2025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1B3E271-527A-57EA-96E3-6F85A674D2F7}"/>
                </a:ext>
              </a:extLst>
            </p:cNvPr>
            <p:cNvGrpSpPr/>
            <p:nvPr/>
          </p:nvGrpSpPr>
          <p:grpSpPr>
            <a:xfrm>
              <a:off x="4569531" y="2309422"/>
              <a:ext cx="2025000" cy="2025000"/>
              <a:chOff x="4716269" y="2037783"/>
              <a:chExt cx="2025000" cy="2025000"/>
            </a:xfrm>
          </p:grpSpPr>
          <p:sp>
            <p:nvSpPr>
              <p:cNvPr id="3" name="Chord 2">
                <a:extLst>
                  <a:ext uri="{FF2B5EF4-FFF2-40B4-BE49-F238E27FC236}">
                    <a16:creationId xmlns:a16="http://schemas.microsoft.com/office/drawing/2014/main" id="{6DDFAFC0-1268-5A03-30B0-5F4FFDFADB6A}"/>
                  </a:ext>
                </a:extLst>
              </p:cNvPr>
              <p:cNvSpPr/>
              <p:nvPr/>
            </p:nvSpPr>
            <p:spPr bwMode="auto">
              <a:xfrm>
                <a:off x="4716269" y="2037783"/>
                <a:ext cx="2025000" cy="2025000"/>
              </a:xfrm>
              <a:prstGeom prst="chord">
                <a:avLst>
                  <a:gd name="adj1" fmla="val 1111314"/>
                  <a:gd name="adj2" fmla="val 9717870"/>
                </a:avLst>
              </a:prstGeom>
              <a:solidFill>
                <a:schemeClr val="accent2">
                  <a:lumMod val="75000"/>
                  <a:alpha val="40000"/>
                </a:schemeClr>
              </a:solidFill>
              <a:ln w="19050">
                <a:solidFill>
                  <a:schemeClr val="tx1">
                    <a:lumMod val="75000"/>
                    <a:alpha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Chord 12">
                <a:extLst>
                  <a:ext uri="{FF2B5EF4-FFF2-40B4-BE49-F238E27FC236}">
                    <a16:creationId xmlns:a16="http://schemas.microsoft.com/office/drawing/2014/main" id="{BE375FE9-9571-5FF0-D77C-82216791127A}"/>
                  </a:ext>
                </a:extLst>
              </p:cNvPr>
              <p:cNvSpPr/>
              <p:nvPr/>
            </p:nvSpPr>
            <p:spPr bwMode="auto">
              <a:xfrm flipV="1">
                <a:off x="4716269" y="2037783"/>
                <a:ext cx="2025000" cy="2025000"/>
              </a:xfrm>
              <a:prstGeom prst="chord">
                <a:avLst>
                  <a:gd name="adj1" fmla="val 1111314"/>
                  <a:gd name="adj2" fmla="val 9717870"/>
                </a:avLst>
              </a:prstGeom>
              <a:solidFill>
                <a:schemeClr val="accent2">
                  <a:lumMod val="75000"/>
                  <a:alpha val="40000"/>
                </a:schemeClr>
              </a:solidFill>
              <a:ln w="19050">
                <a:solidFill>
                  <a:schemeClr val="tx1">
                    <a:lumMod val="75000"/>
                    <a:alpha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" name="Arrow: Circular 10">
              <a:extLst>
                <a:ext uri="{FF2B5EF4-FFF2-40B4-BE49-F238E27FC236}">
                  <a16:creationId xmlns:a16="http://schemas.microsoft.com/office/drawing/2014/main" id="{DB981D0B-E0A2-9AF0-FABB-7325766388BE}"/>
                </a:ext>
              </a:extLst>
            </p:cNvPr>
            <p:cNvSpPr/>
            <p:nvPr/>
          </p:nvSpPr>
          <p:spPr bwMode="auto">
            <a:xfrm rot="5400000">
              <a:off x="4615869" y="2355760"/>
              <a:ext cx="1932324" cy="1932324"/>
            </a:xfrm>
            <a:prstGeom prst="circularArrow">
              <a:avLst>
                <a:gd name="adj1" fmla="val 5627"/>
                <a:gd name="adj2" fmla="val 773256"/>
                <a:gd name="adj3" fmla="val 12308470"/>
                <a:gd name="adj4" fmla="val 8654563"/>
                <a:gd name="adj5" fmla="val 10971"/>
              </a:avLst>
            </a:prstGeom>
            <a:solidFill>
              <a:srgbClr val="234465">
                <a:alpha val="80000"/>
              </a:srgb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solidFill>
                  <a:srgbClr val="FFFFFF"/>
                </a:solidFill>
              </a:endParaRPr>
            </a:p>
          </p:txBody>
        </p:sp>
        <p:sp>
          <p:nvSpPr>
            <p:cNvPr id="15" name="Arrow: Circular 14">
              <a:extLst>
                <a:ext uri="{FF2B5EF4-FFF2-40B4-BE49-F238E27FC236}">
                  <a16:creationId xmlns:a16="http://schemas.microsoft.com/office/drawing/2014/main" id="{83A15716-E721-4B9B-B00C-8074A30104DF}"/>
                </a:ext>
              </a:extLst>
            </p:cNvPr>
            <p:cNvSpPr/>
            <p:nvPr/>
          </p:nvSpPr>
          <p:spPr bwMode="auto">
            <a:xfrm rot="16200000">
              <a:off x="4615869" y="2355760"/>
              <a:ext cx="1932324" cy="1932324"/>
            </a:xfrm>
            <a:prstGeom prst="circularArrow">
              <a:avLst>
                <a:gd name="adj1" fmla="val 5627"/>
                <a:gd name="adj2" fmla="val 773256"/>
                <a:gd name="adj3" fmla="val 12308470"/>
                <a:gd name="adj4" fmla="val 8654563"/>
                <a:gd name="adj5" fmla="val 10971"/>
              </a:avLst>
            </a:prstGeom>
            <a:solidFill>
              <a:srgbClr val="234465">
                <a:alpha val="80000"/>
              </a:srgb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72933CE-2DEF-5C55-A88E-E4A0D356DF98}"/>
              </a:ext>
            </a:extLst>
          </p:cNvPr>
          <p:cNvSpPr/>
          <p:nvPr/>
        </p:nvSpPr>
        <p:spPr bwMode="auto">
          <a:xfrm>
            <a:off x="7316799" y="5165163"/>
            <a:ext cx="1107909" cy="442674"/>
          </a:xfrm>
          <a:prstGeom prst="roundRect">
            <a:avLst/>
          </a:prstGeom>
          <a:solidFill>
            <a:schemeClr val="accent3">
              <a:lumMod val="75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Callback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F8256B5A-2921-093D-9324-6A567E6C4C8C}"/>
              </a:ext>
            </a:extLst>
          </p:cNvPr>
          <p:cNvSpPr/>
          <p:nvPr/>
        </p:nvSpPr>
        <p:spPr bwMode="auto">
          <a:xfrm>
            <a:off x="8568296" y="5165163"/>
            <a:ext cx="1107909" cy="442674"/>
          </a:xfrm>
          <a:prstGeom prst="roundRect">
            <a:avLst/>
          </a:prstGeom>
          <a:solidFill>
            <a:schemeClr val="accent3">
              <a:lumMod val="75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Callback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F7617787-4280-A1DB-9EDA-2E73A37C4524}"/>
              </a:ext>
            </a:extLst>
          </p:cNvPr>
          <p:cNvSpPr/>
          <p:nvPr/>
        </p:nvSpPr>
        <p:spPr bwMode="auto">
          <a:xfrm>
            <a:off x="9819794" y="5165163"/>
            <a:ext cx="1107909" cy="442674"/>
          </a:xfrm>
          <a:prstGeom prst="roundRect">
            <a:avLst/>
          </a:prstGeom>
          <a:solidFill>
            <a:schemeClr val="accent3">
              <a:lumMod val="75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Callback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8A96B1-AE42-FF9F-8D31-6E8F9E24E577}"/>
              </a:ext>
            </a:extLst>
          </p:cNvPr>
          <p:cNvSpPr txBox="1"/>
          <p:nvPr/>
        </p:nvSpPr>
        <p:spPr>
          <a:xfrm>
            <a:off x="1714729" y="3020338"/>
            <a:ext cx="1780791" cy="1312324"/>
          </a:xfrm>
          <a:prstGeom prst="rect">
            <a:avLst/>
          </a:prstGeom>
          <a:solidFill>
            <a:srgbClr val="FFFFFF">
              <a:alpha val="80000"/>
            </a:srgbClr>
          </a:solidFill>
          <a:ln w="38100">
            <a:solidFill>
              <a:schemeClr val="tx1"/>
            </a:solidFill>
          </a:ln>
        </p:spPr>
        <p:txBody>
          <a:bodyPr vert="horz" wrap="square" lIns="144000" tIns="108000" rIns="144000" bIns="108000" rtlCol="0" anchor="ctr" anchorCtr="0">
            <a:no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Idle</a:t>
            </a:r>
          </a:p>
        </p:txBody>
      </p:sp>
      <p:sp>
        <p:nvSpPr>
          <p:cNvPr id="29" name="Rounded Rectangular Callout 6">
            <a:extLst>
              <a:ext uri="{FF2B5EF4-FFF2-40B4-BE49-F238E27FC236}">
                <a16:creationId xmlns:a16="http://schemas.microsoft.com/office/drawing/2014/main" id="{81A9869F-CF81-43E1-DF50-1DEEFE0AEB63}"/>
              </a:ext>
            </a:extLst>
          </p:cNvPr>
          <p:cNvSpPr/>
          <p:nvPr/>
        </p:nvSpPr>
        <p:spPr bwMode="auto">
          <a:xfrm>
            <a:off x="4210750" y="2562702"/>
            <a:ext cx="2869639" cy="783193"/>
          </a:xfrm>
          <a:prstGeom prst="wedgeRoundRectCallout">
            <a:avLst>
              <a:gd name="adj1" fmla="val -4251"/>
              <a:gd name="adj2" fmla="val 12871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Event Loop checks for events in the queue</a:t>
            </a:r>
          </a:p>
        </p:txBody>
      </p:sp>
    </p:spTree>
    <p:extLst>
      <p:ext uri="{BB962C8B-B14F-4D97-AF65-F5344CB8AC3E}">
        <p14:creationId xmlns:p14="http://schemas.microsoft.com/office/powerpoint/2010/main" val="130908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BCF095-3BA8-DA7E-AEB1-07C7EECC2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3CAA41-D85F-EB8F-6ED9-657F551B2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Loop Synchronization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90A6AE-A945-4995-80F1-0A3EB3AEE351}"/>
              </a:ext>
            </a:extLst>
          </p:cNvPr>
          <p:cNvSpPr/>
          <p:nvPr/>
        </p:nvSpPr>
        <p:spPr bwMode="auto">
          <a:xfrm>
            <a:off x="1123500" y="1539000"/>
            <a:ext cx="2970000" cy="4275000"/>
          </a:xfrm>
          <a:prstGeom prst="rect">
            <a:avLst/>
          </a:prstGeom>
          <a:solidFill>
            <a:srgbClr val="234465">
              <a:alpha val="4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Execution Stack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5B379E-5163-C40C-80F5-18A20E42E59D}"/>
              </a:ext>
            </a:extLst>
          </p:cNvPr>
          <p:cNvSpPr/>
          <p:nvPr/>
        </p:nvSpPr>
        <p:spPr bwMode="auto">
          <a:xfrm>
            <a:off x="7176002" y="1534598"/>
            <a:ext cx="3892498" cy="2839402"/>
          </a:xfrm>
          <a:prstGeom prst="rect">
            <a:avLst/>
          </a:prstGeom>
          <a:solidFill>
            <a:srgbClr val="234465">
              <a:alpha val="4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Browser APIs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0F28C9-0898-9C33-A192-A36BA97E06BF}"/>
              </a:ext>
            </a:extLst>
          </p:cNvPr>
          <p:cNvSpPr/>
          <p:nvPr/>
        </p:nvSpPr>
        <p:spPr bwMode="auto">
          <a:xfrm>
            <a:off x="7176002" y="4599000"/>
            <a:ext cx="3892498" cy="1215000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 Queue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BDD1A1-AB9E-6317-A5E7-24ADD5C1D223}"/>
              </a:ext>
            </a:extLst>
          </p:cNvPr>
          <p:cNvSpPr txBox="1"/>
          <p:nvPr/>
        </p:nvSpPr>
        <p:spPr>
          <a:xfrm>
            <a:off x="4799413" y="3769950"/>
            <a:ext cx="1695749" cy="604049"/>
          </a:xfrm>
          <a:prstGeom prst="rect">
            <a:avLst/>
          </a:prstGeom>
          <a:noFill/>
          <a:ln w="381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Event Loop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457FFA1-FEC0-F417-BBC2-0DAA54F24FFF}"/>
              </a:ext>
            </a:extLst>
          </p:cNvPr>
          <p:cNvGrpSpPr/>
          <p:nvPr/>
        </p:nvGrpSpPr>
        <p:grpSpPr>
          <a:xfrm rot="10800000">
            <a:off x="4634787" y="4374000"/>
            <a:ext cx="2025000" cy="2025000"/>
            <a:chOff x="4569531" y="2309422"/>
            <a:chExt cx="2025000" cy="2025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1B3E271-527A-57EA-96E3-6F85A674D2F7}"/>
                </a:ext>
              </a:extLst>
            </p:cNvPr>
            <p:cNvGrpSpPr/>
            <p:nvPr/>
          </p:nvGrpSpPr>
          <p:grpSpPr>
            <a:xfrm>
              <a:off x="4569531" y="2309422"/>
              <a:ext cx="2025000" cy="2025000"/>
              <a:chOff x="4716269" y="2037783"/>
              <a:chExt cx="2025000" cy="2025000"/>
            </a:xfrm>
          </p:grpSpPr>
          <p:sp>
            <p:nvSpPr>
              <p:cNvPr id="3" name="Chord 2">
                <a:extLst>
                  <a:ext uri="{FF2B5EF4-FFF2-40B4-BE49-F238E27FC236}">
                    <a16:creationId xmlns:a16="http://schemas.microsoft.com/office/drawing/2014/main" id="{6DDFAFC0-1268-5A03-30B0-5F4FFDFADB6A}"/>
                  </a:ext>
                </a:extLst>
              </p:cNvPr>
              <p:cNvSpPr/>
              <p:nvPr/>
            </p:nvSpPr>
            <p:spPr bwMode="auto">
              <a:xfrm>
                <a:off x="4716269" y="2037783"/>
                <a:ext cx="2025000" cy="2025000"/>
              </a:xfrm>
              <a:prstGeom prst="chord">
                <a:avLst>
                  <a:gd name="adj1" fmla="val 1111314"/>
                  <a:gd name="adj2" fmla="val 9717870"/>
                </a:avLst>
              </a:prstGeom>
              <a:solidFill>
                <a:schemeClr val="accent2">
                  <a:lumMod val="75000"/>
                  <a:alpha val="40000"/>
                </a:schemeClr>
              </a:solidFill>
              <a:ln w="19050">
                <a:solidFill>
                  <a:schemeClr val="tx1">
                    <a:lumMod val="75000"/>
                    <a:alpha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Chord 12">
                <a:extLst>
                  <a:ext uri="{FF2B5EF4-FFF2-40B4-BE49-F238E27FC236}">
                    <a16:creationId xmlns:a16="http://schemas.microsoft.com/office/drawing/2014/main" id="{BE375FE9-9571-5FF0-D77C-82216791127A}"/>
                  </a:ext>
                </a:extLst>
              </p:cNvPr>
              <p:cNvSpPr/>
              <p:nvPr/>
            </p:nvSpPr>
            <p:spPr bwMode="auto">
              <a:xfrm flipV="1">
                <a:off x="4716269" y="2037783"/>
                <a:ext cx="2025000" cy="2025000"/>
              </a:xfrm>
              <a:prstGeom prst="chord">
                <a:avLst>
                  <a:gd name="adj1" fmla="val 1111314"/>
                  <a:gd name="adj2" fmla="val 9717870"/>
                </a:avLst>
              </a:prstGeom>
              <a:solidFill>
                <a:schemeClr val="accent2">
                  <a:lumMod val="75000"/>
                  <a:alpha val="40000"/>
                </a:schemeClr>
              </a:solidFill>
              <a:ln w="19050">
                <a:solidFill>
                  <a:schemeClr val="tx1">
                    <a:lumMod val="75000"/>
                    <a:alpha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" name="Arrow: Circular 10">
              <a:extLst>
                <a:ext uri="{FF2B5EF4-FFF2-40B4-BE49-F238E27FC236}">
                  <a16:creationId xmlns:a16="http://schemas.microsoft.com/office/drawing/2014/main" id="{DB981D0B-E0A2-9AF0-FABB-7325766388BE}"/>
                </a:ext>
              </a:extLst>
            </p:cNvPr>
            <p:cNvSpPr/>
            <p:nvPr/>
          </p:nvSpPr>
          <p:spPr bwMode="auto">
            <a:xfrm rot="5400000">
              <a:off x="4615869" y="2355760"/>
              <a:ext cx="1932324" cy="1932324"/>
            </a:xfrm>
            <a:prstGeom prst="circularArrow">
              <a:avLst>
                <a:gd name="adj1" fmla="val 5627"/>
                <a:gd name="adj2" fmla="val 773256"/>
                <a:gd name="adj3" fmla="val 12308470"/>
                <a:gd name="adj4" fmla="val 8654563"/>
                <a:gd name="adj5" fmla="val 10971"/>
              </a:avLst>
            </a:prstGeom>
            <a:solidFill>
              <a:srgbClr val="234465">
                <a:alpha val="80000"/>
              </a:srgb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solidFill>
                  <a:srgbClr val="FFFFFF"/>
                </a:solidFill>
              </a:endParaRPr>
            </a:p>
          </p:txBody>
        </p:sp>
        <p:sp>
          <p:nvSpPr>
            <p:cNvPr id="15" name="Arrow: Circular 14">
              <a:extLst>
                <a:ext uri="{FF2B5EF4-FFF2-40B4-BE49-F238E27FC236}">
                  <a16:creationId xmlns:a16="http://schemas.microsoft.com/office/drawing/2014/main" id="{83A15716-E721-4B9B-B00C-8074A30104DF}"/>
                </a:ext>
              </a:extLst>
            </p:cNvPr>
            <p:cNvSpPr/>
            <p:nvPr/>
          </p:nvSpPr>
          <p:spPr bwMode="auto">
            <a:xfrm rot="16200000">
              <a:off x="4615869" y="2355760"/>
              <a:ext cx="1932324" cy="1932324"/>
            </a:xfrm>
            <a:prstGeom prst="circularArrow">
              <a:avLst>
                <a:gd name="adj1" fmla="val 5627"/>
                <a:gd name="adj2" fmla="val 773256"/>
                <a:gd name="adj3" fmla="val 12308470"/>
                <a:gd name="adj4" fmla="val 8654563"/>
                <a:gd name="adj5" fmla="val 10971"/>
              </a:avLst>
            </a:prstGeom>
            <a:solidFill>
              <a:srgbClr val="234465">
                <a:alpha val="80000"/>
              </a:srgb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72933CE-2DEF-5C55-A88E-E4A0D356DF98}"/>
              </a:ext>
            </a:extLst>
          </p:cNvPr>
          <p:cNvSpPr/>
          <p:nvPr/>
        </p:nvSpPr>
        <p:spPr bwMode="auto">
          <a:xfrm>
            <a:off x="7316799" y="5165163"/>
            <a:ext cx="1107909" cy="442674"/>
          </a:xfrm>
          <a:prstGeom prst="roundRect">
            <a:avLst/>
          </a:prstGeom>
          <a:solidFill>
            <a:schemeClr val="accent3">
              <a:lumMod val="75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Callback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F8256B5A-2921-093D-9324-6A567E6C4C8C}"/>
              </a:ext>
            </a:extLst>
          </p:cNvPr>
          <p:cNvSpPr/>
          <p:nvPr/>
        </p:nvSpPr>
        <p:spPr bwMode="auto">
          <a:xfrm>
            <a:off x="8568296" y="5165163"/>
            <a:ext cx="1107909" cy="442674"/>
          </a:xfrm>
          <a:prstGeom prst="roundRect">
            <a:avLst/>
          </a:prstGeom>
          <a:solidFill>
            <a:schemeClr val="accent3">
              <a:lumMod val="75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Callback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F7617787-4280-A1DB-9EDA-2E73A37C4524}"/>
              </a:ext>
            </a:extLst>
          </p:cNvPr>
          <p:cNvSpPr/>
          <p:nvPr/>
        </p:nvSpPr>
        <p:spPr bwMode="auto">
          <a:xfrm>
            <a:off x="9819794" y="5165163"/>
            <a:ext cx="1107909" cy="442674"/>
          </a:xfrm>
          <a:prstGeom prst="roundRect">
            <a:avLst/>
          </a:prstGeom>
          <a:solidFill>
            <a:schemeClr val="accent3">
              <a:lumMod val="75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Callback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8A96B1-AE42-FF9F-8D31-6E8F9E24E577}"/>
              </a:ext>
            </a:extLst>
          </p:cNvPr>
          <p:cNvSpPr txBox="1"/>
          <p:nvPr/>
        </p:nvSpPr>
        <p:spPr>
          <a:xfrm>
            <a:off x="1714729" y="3020338"/>
            <a:ext cx="1780791" cy="1312324"/>
          </a:xfrm>
          <a:prstGeom prst="rect">
            <a:avLst/>
          </a:prstGeom>
          <a:solidFill>
            <a:srgbClr val="FFFFFF">
              <a:alpha val="80000"/>
            </a:srgbClr>
          </a:solidFill>
          <a:ln w="38100">
            <a:solidFill>
              <a:schemeClr val="tx1"/>
            </a:solidFill>
          </a:ln>
        </p:spPr>
        <p:txBody>
          <a:bodyPr vert="horz" wrap="square" lIns="144000" tIns="108000" rIns="144000" bIns="108000" rtlCol="0" anchor="ctr" anchorCtr="0">
            <a:no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Idle</a:t>
            </a:r>
          </a:p>
        </p:txBody>
      </p:sp>
      <p:sp>
        <p:nvSpPr>
          <p:cNvPr id="20" name="Rounded Rectangular Callout 6">
            <a:extLst>
              <a:ext uri="{FF2B5EF4-FFF2-40B4-BE49-F238E27FC236}">
                <a16:creationId xmlns:a16="http://schemas.microsoft.com/office/drawing/2014/main" id="{760B12B6-75B0-8DD8-5B73-E8CC20A32934}"/>
              </a:ext>
            </a:extLst>
          </p:cNvPr>
          <p:cNvSpPr/>
          <p:nvPr/>
        </p:nvSpPr>
        <p:spPr bwMode="auto">
          <a:xfrm>
            <a:off x="4174742" y="2799000"/>
            <a:ext cx="2649389" cy="783193"/>
          </a:xfrm>
          <a:prstGeom prst="wedgeRoundRectCallout">
            <a:avLst>
              <a:gd name="adj1" fmla="val -63865"/>
              <a:gd name="adj2" fmla="val 16173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Callback execution pauses Event Loop</a:t>
            </a:r>
          </a:p>
        </p:txBody>
      </p:sp>
    </p:spTree>
    <p:extLst>
      <p:ext uri="{BB962C8B-B14F-4D97-AF65-F5344CB8AC3E}">
        <p14:creationId xmlns:p14="http://schemas.microsoft.com/office/powerpoint/2010/main" val="197545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33333E-6 L -0.43203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02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3.33333E-6 L -0.10261 -2.59259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9" y="15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45833E-6 3.33333E-6 L -0.10273 2.59259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82" y="-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5" grpId="0" animBg="1"/>
      <p:bldP spid="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BCF095-3BA8-DA7E-AEB1-07C7EECC2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3CAA41-D85F-EB8F-6ED9-657F551B2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Loop Synchronization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90A6AE-A945-4995-80F1-0A3EB3AEE351}"/>
              </a:ext>
            </a:extLst>
          </p:cNvPr>
          <p:cNvSpPr/>
          <p:nvPr/>
        </p:nvSpPr>
        <p:spPr bwMode="auto">
          <a:xfrm>
            <a:off x="1123500" y="1539000"/>
            <a:ext cx="2970000" cy="4275000"/>
          </a:xfrm>
          <a:prstGeom prst="rect">
            <a:avLst/>
          </a:prstGeom>
          <a:solidFill>
            <a:srgbClr val="234465">
              <a:alpha val="4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Execution Stack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5B379E-5163-C40C-80F5-18A20E42E59D}"/>
              </a:ext>
            </a:extLst>
          </p:cNvPr>
          <p:cNvSpPr/>
          <p:nvPr/>
        </p:nvSpPr>
        <p:spPr bwMode="auto">
          <a:xfrm>
            <a:off x="7176002" y="1534598"/>
            <a:ext cx="3892498" cy="2839402"/>
          </a:xfrm>
          <a:prstGeom prst="rect">
            <a:avLst/>
          </a:prstGeom>
          <a:solidFill>
            <a:srgbClr val="234465">
              <a:alpha val="4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Browser APIs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0F28C9-0898-9C33-A192-A36BA97E06BF}"/>
              </a:ext>
            </a:extLst>
          </p:cNvPr>
          <p:cNvSpPr/>
          <p:nvPr/>
        </p:nvSpPr>
        <p:spPr bwMode="auto">
          <a:xfrm>
            <a:off x="7176002" y="4599000"/>
            <a:ext cx="3892498" cy="1215000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 Queue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BDD1A1-AB9E-6317-A5E7-24ADD5C1D223}"/>
              </a:ext>
            </a:extLst>
          </p:cNvPr>
          <p:cNvSpPr txBox="1"/>
          <p:nvPr/>
        </p:nvSpPr>
        <p:spPr>
          <a:xfrm>
            <a:off x="4799413" y="3769950"/>
            <a:ext cx="1695749" cy="604049"/>
          </a:xfrm>
          <a:prstGeom prst="rect">
            <a:avLst/>
          </a:prstGeom>
          <a:noFill/>
          <a:ln w="381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Event Loop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457FFA1-FEC0-F417-BBC2-0DAA54F24FFF}"/>
              </a:ext>
            </a:extLst>
          </p:cNvPr>
          <p:cNvGrpSpPr/>
          <p:nvPr/>
        </p:nvGrpSpPr>
        <p:grpSpPr>
          <a:xfrm rot="10800000">
            <a:off x="4634787" y="4374000"/>
            <a:ext cx="2025000" cy="2025000"/>
            <a:chOff x="4569531" y="2309422"/>
            <a:chExt cx="2025000" cy="2025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1B3E271-527A-57EA-96E3-6F85A674D2F7}"/>
                </a:ext>
              </a:extLst>
            </p:cNvPr>
            <p:cNvGrpSpPr/>
            <p:nvPr/>
          </p:nvGrpSpPr>
          <p:grpSpPr>
            <a:xfrm>
              <a:off x="4569531" y="2309422"/>
              <a:ext cx="2025000" cy="2025000"/>
              <a:chOff x="4716269" y="2037783"/>
              <a:chExt cx="2025000" cy="2025000"/>
            </a:xfrm>
          </p:grpSpPr>
          <p:sp>
            <p:nvSpPr>
              <p:cNvPr id="3" name="Chord 2">
                <a:extLst>
                  <a:ext uri="{FF2B5EF4-FFF2-40B4-BE49-F238E27FC236}">
                    <a16:creationId xmlns:a16="http://schemas.microsoft.com/office/drawing/2014/main" id="{6DDFAFC0-1268-5A03-30B0-5F4FFDFADB6A}"/>
                  </a:ext>
                </a:extLst>
              </p:cNvPr>
              <p:cNvSpPr/>
              <p:nvPr/>
            </p:nvSpPr>
            <p:spPr bwMode="auto">
              <a:xfrm>
                <a:off x="4716269" y="2037783"/>
                <a:ext cx="2025000" cy="2025000"/>
              </a:xfrm>
              <a:prstGeom prst="chord">
                <a:avLst>
                  <a:gd name="adj1" fmla="val 1111314"/>
                  <a:gd name="adj2" fmla="val 9717870"/>
                </a:avLst>
              </a:prstGeom>
              <a:solidFill>
                <a:schemeClr val="accent2">
                  <a:lumMod val="75000"/>
                  <a:alpha val="40000"/>
                </a:schemeClr>
              </a:solidFill>
              <a:ln w="19050">
                <a:solidFill>
                  <a:schemeClr val="tx1">
                    <a:lumMod val="75000"/>
                    <a:alpha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Chord 12">
                <a:extLst>
                  <a:ext uri="{FF2B5EF4-FFF2-40B4-BE49-F238E27FC236}">
                    <a16:creationId xmlns:a16="http://schemas.microsoft.com/office/drawing/2014/main" id="{BE375FE9-9571-5FF0-D77C-82216791127A}"/>
                  </a:ext>
                </a:extLst>
              </p:cNvPr>
              <p:cNvSpPr/>
              <p:nvPr/>
            </p:nvSpPr>
            <p:spPr bwMode="auto">
              <a:xfrm flipV="1">
                <a:off x="4716269" y="2037783"/>
                <a:ext cx="2025000" cy="2025000"/>
              </a:xfrm>
              <a:prstGeom prst="chord">
                <a:avLst>
                  <a:gd name="adj1" fmla="val 1111314"/>
                  <a:gd name="adj2" fmla="val 9717870"/>
                </a:avLst>
              </a:prstGeom>
              <a:solidFill>
                <a:schemeClr val="accent2">
                  <a:lumMod val="75000"/>
                  <a:alpha val="40000"/>
                </a:schemeClr>
              </a:solidFill>
              <a:ln w="19050">
                <a:solidFill>
                  <a:schemeClr val="tx1">
                    <a:lumMod val="75000"/>
                    <a:alpha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" name="Arrow: Circular 10">
              <a:extLst>
                <a:ext uri="{FF2B5EF4-FFF2-40B4-BE49-F238E27FC236}">
                  <a16:creationId xmlns:a16="http://schemas.microsoft.com/office/drawing/2014/main" id="{DB981D0B-E0A2-9AF0-FABB-7325766388BE}"/>
                </a:ext>
              </a:extLst>
            </p:cNvPr>
            <p:cNvSpPr/>
            <p:nvPr/>
          </p:nvSpPr>
          <p:spPr bwMode="auto">
            <a:xfrm rot="5400000">
              <a:off x="4615869" y="2355760"/>
              <a:ext cx="1932324" cy="1932324"/>
            </a:xfrm>
            <a:prstGeom prst="circularArrow">
              <a:avLst>
                <a:gd name="adj1" fmla="val 5627"/>
                <a:gd name="adj2" fmla="val 773256"/>
                <a:gd name="adj3" fmla="val 12308470"/>
                <a:gd name="adj4" fmla="val 8654563"/>
                <a:gd name="adj5" fmla="val 10971"/>
              </a:avLst>
            </a:prstGeom>
            <a:solidFill>
              <a:srgbClr val="234465">
                <a:alpha val="80000"/>
              </a:srgb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solidFill>
                  <a:srgbClr val="FFFFFF"/>
                </a:solidFill>
              </a:endParaRPr>
            </a:p>
          </p:txBody>
        </p:sp>
        <p:sp>
          <p:nvSpPr>
            <p:cNvPr id="15" name="Arrow: Circular 14">
              <a:extLst>
                <a:ext uri="{FF2B5EF4-FFF2-40B4-BE49-F238E27FC236}">
                  <a16:creationId xmlns:a16="http://schemas.microsoft.com/office/drawing/2014/main" id="{83A15716-E721-4B9B-B00C-8074A30104DF}"/>
                </a:ext>
              </a:extLst>
            </p:cNvPr>
            <p:cNvSpPr/>
            <p:nvPr/>
          </p:nvSpPr>
          <p:spPr bwMode="auto">
            <a:xfrm rot="16200000">
              <a:off x="4615869" y="2355760"/>
              <a:ext cx="1932324" cy="1932324"/>
            </a:xfrm>
            <a:prstGeom prst="circularArrow">
              <a:avLst>
                <a:gd name="adj1" fmla="val 5627"/>
                <a:gd name="adj2" fmla="val 773256"/>
                <a:gd name="adj3" fmla="val 12308470"/>
                <a:gd name="adj4" fmla="val 8654563"/>
                <a:gd name="adj5" fmla="val 10971"/>
              </a:avLst>
            </a:prstGeom>
            <a:solidFill>
              <a:srgbClr val="234465">
                <a:alpha val="80000"/>
              </a:srgb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72933CE-2DEF-5C55-A88E-E4A0D356DF98}"/>
              </a:ext>
            </a:extLst>
          </p:cNvPr>
          <p:cNvSpPr/>
          <p:nvPr/>
        </p:nvSpPr>
        <p:spPr bwMode="auto">
          <a:xfrm>
            <a:off x="7316799" y="5165163"/>
            <a:ext cx="1107909" cy="442674"/>
          </a:xfrm>
          <a:prstGeom prst="roundRect">
            <a:avLst/>
          </a:prstGeom>
          <a:solidFill>
            <a:schemeClr val="accent3">
              <a:lumMod val="75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Callback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F8256B5A-2921-093D-9324-6A567E6C4C8C}"/>
              </a:ext>
            </a:extLst>
          </p:cNvPr>
          <p:cNvSpPr/>
          <p:nvPr/>
        </p:nvSpPr>
        <p:spPr bwMode="auto">
          <a:xfrm>
            <a:off x="8568296" y="5165163"/>
            <a:ext cx="1107909" cy="442674"/>
          </a:xfrm>
          <a:prstGeom prst="roundRect">
            <a:avLst/>
          </a:prstGeom>
          <a:solidFill>
            <a:schemeClr val="accent3">
              <a:lumMod val="75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Callback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8A96B1-AE42-FF9F-8D31-6E8F9E24E577}"/>
              </a:ext>
            </a:extLst>
          </p:cNvPr>
          <p:cNvSpPr txBox="1"/>
          <p:nvPr/>
        </p:nvSpPr>
        <p:spPr>
          <a:xfrm>
            <a:off x="1714729" y="3020338"/>
            <a:ext cx="1780791" cy="1312324"/>
          </a:xfrm>
          <a:prstGeom prst="rect">
            <a:avLst/>
          </a:prstGeom>
          <a:solidFill>
            <a:srgbClr val="FFFFFF">
              <a:alpha val="80000"/>
            </a:srgbClr>
          </a:solidFill>
          <a:ln w="38100">
            <a:solidFill>
              <a:schemeClr val="tx1"/>
            </a:solidFill>
          </a:ln>
        </p:spPr>
        <p:txBody>
          <a:bodyPr vert="horz" wrap="square" lIns="144000" tIns="108000" rIns="144000" bIns="108000" rtlCol="0" anchor="ctr" anchorCtr="0">
            <a:no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Idle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295CBCD-79A2-7842-DC81-E4E82A89E83F}"/>
              </a:ext>
            </a:extLst>
          </p:cNvPr>
          <p:cNvSpPr/>
          <p:nvPr/>
        </p:nvSpPr>
        <p:spPr bwMode="auto">
          <a:xfrm>
            <a:off x="2051169" y="5165163"/>
            <a:ext cx="1107909" cy="442674"/>
          </a:xfrm>
          <a:prstGeom prst="roundRect">
            <a:avLst/>
          </a:prstGeom>
          <a:solidFill>
            <a:schemeClr val="accent3">
              <a:lumMod val="75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Callback</a:t>
            </a:r>
          </a:p>
        </p:txBody>
      </p:sp>
    </p:spTree>
    <p:extLst>
      <p:ext uri="{BB962C8B-B14F-4D97-AF65-F5344CB8AC3E}">
        <p14:creationId xmlns:p14="http://schemas.microsoft.com/office/powerpoint/2010/main" val="322216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9049234" cy="300239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AJAX</a:t>
            </a:r>
          </a:p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Asynchronous </a:t>
            </a:r>
            <a:r>
              <a:rPr lang="en-US" sz="3400" dirty="0">
                <a:solidFill>
                  <a:schemeClr val="tx2"/>
                </a:solidFill>
              </a:rPr>
              <a:t>Programming</a:t>
            </a:r>
          </a:p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P</a:t>
            </a:r>
            <a:r>
              <a:rPr lang="en-US" sz="3400" dirty="0">
                <a:solidFill>
                  <a:schemeClr val="tx2"/>
                </a:solidFill>
              </a:rPr>
              <a:t>romises</a:t>
            </a:r>
            <a:r>
              <a:rPr lang="en-US" sz="3400" b="1" dirty="0">
                <a:solidFill>
                  <a:schemeClr val="bg1"/>
                </a:solidFill>
              </a:rPr>
              <a:t> D</a:t>
            </a:r>
            <a:r>
              <a:rPr lang="en-US" sz="3400" dirty="0">
                <a:solidFill>
                  <a:schemeClr val="tx2"/>
                </a:solidFill>
              </a:rPr>
              <a:t>eep </a:t>
            </a:r>
            <a:r>
              <a:rPr lang="en-US" sz="3400" b="1" dirty="0">
                <a:solidFill>
                  <a:schemeClr val="bg1"/>
                </a:solidFill>
              </a:rPr>
              <a:t>D</a:t>
            </a:r>
            <a:r>
              <a:rPr lang="en-US" sz="3400" dirty="0">
                <a:solidFill>
                  <a:schemeClr val="tx2"/>
                </a:solidFill>
              </a:rPr>
              <a:t>ive</a:t>
            </a:r>
          </a:p>
          <a:p>
            <a:pPr>
              <a:buClr>
                <a:schemeClr val="tx1"/>
              </a:buClr>
            </a:pPr>
            <a:r>
              <a:rPr lang="en-US" sz="3400" b="1" noProof="1">
                <a:solidFill>
                  <a:schemeClr val="bg1"/>
                </a:solidFill>
              </a:rPr>
              <a:t>Async</a:t>
            </a:r>
            <a:r>
              <a:rPr lang="en-US" sz="3400" b="1" dirty="0">
                <a:solidFill>
                  <a:schemeClr val="bg1"/>
                </a:solidFill>
              </a:rPr>
              <a:t> </a:t>
            </a:r>
            <a:r>
              <a:rPr lang="en-US" sz="3400" dirty="0"/>
              <a:t>/</a:t>
            </a:r>
            <a:r>
              <a:rPr lang="en-US" sz="3400" b="1" dirty="0">
                <a:solidFill>
                  <a:schemeClr val="bg1"/>
                </a:solidFill>
              </a:rPr>
              <a:t> </a:t>
            </a:r>
            <a:r>
              <a:rPr lang="en-US" sz="3400" b="1" noProof="1">
                <a:solidFill>
                  <a:schemeClr val="bg1"/>
                </a:solidFill>
              </a:rPr>
              <a:t>Await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2809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BCF095-3BA8-DA7E-AEB1-07C7EECC2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3CAA41-D85F-EB8F-6ED9-657F551B2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Loop Synchronization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90A6AE-A945-4995-80F1-0A3EB3AEE351}"/>
              </a:ext>
            </a:extLst>
          </p:cNvPr>
          <p:cNvSpPr/>
          <p:nvPr/>
        </p:nvSpPr>
        <p:spPr bwMode="auto">
          <a:xfrm>
            <a:off x="1123500" y="1539000"/>
            <a:ext cx="2970000" cy="4275000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Execution Stack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5B379E-5163-C40C-80F5-18A20E42E59D}"/>
              </a:ext>
            </a:extLst>
          </p:cNvPr>
          <p:cNvSpPr/>
          <p:nvPr/>
        </p:nvSpPr>
        <p:spPr bwMode="auto">
          <a:xfrm>
            <a:off x="7176002" y="1534598"/>
            <a:ext cx="3892498" cy="2839402"/>
          </a:xfrm>
          <a:prstGeom prst="rect">
            <a:avLst/>
          </a:prstGeom>
          <a:solidFill>
            <a:srgbClr val="234465">
              <a:alpha val="4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Browser APIs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0F28C9-0898-9C33-A192-A36BA97E06BF}"/>
              </a:ext>
            </a:extLst>
          </p:cNvPr>
          <p:cNvSpPr/>
          <p:nvPr/>
        </p:nvSpPr>
        <p:spPr bwMode="auto">
          <a:xfrm>
            <a:off x="7176002" y="4599000"/>
            <a:ext cx="3892498" cy="1215000"/>
          </a:xfrm>
          <a:prstGeom prst="rect">
            <a:avLst/>
          </a:prstGeom>
          <a:solidFill>
            <a:srgbClr val="234465">
              <a:alpha val="4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 Queue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BDD1A1-AB9E-6317-A5E7-24ADD5C1D223}"/>
              </a:ext>
            </a:extLst>
          </p:cNvPr>
          <p:cNvSpPr txBox="1"/>
          <p:nvPr/>
        </p:nvSpPr>
        <p:spPr>
          <a:xfrm>
            <a:off x="4799413" y="3769950"/>
            <a:ext cx="1695749" cy="604049"/>
          </a:xfrm>
          <a:prstGeom prst="rect">
            <a:avLst/>
          </a:prstGeom>
          <a:noFill/>
          <a:ln w="381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Event Loop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72933CE-2DEF-5C55-A88E-E4A0D356DF98}"/>
              </a:ext>
            </a:extLst>
          </p:cNvPr>
          <p:cNvSpPr/>
          <p:nvPr/>
        </p:nvSpPr>
        <p:spPr bwMode="auto">
          <a:xfrm>
            <a:off x="7316799" y="5165163"/>
            <a:ext cx="1107909" cy="442674"/>
          </a:xfrm>
          <a:prstGeom prst="roundRect">
            <a:avLst/>
          </a:prstGeom>
          <a:solidFill>
            <a:schemeClr val="accent3">
              <a:lumMod val="75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Callback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F8256B5A-2921-093D-9324-6A567E6C4C8C}"/>
              </a:ext>
            </a:extLst>
          </p:cNvPr>
          <p:cNvSpPr/>
          <p:nvPr/>
        </p:nvSpPr>
        <p:spPr bwMode="auto">
          <a:xfrm>
            <a:off x="8568296" y="5165163"/>
            <a:ext cx="1107909" cy="442674"/>
          </a:xfrm>
          <a:prstGeom prst="roundRect">
            <a:avLst/>
          </a:prstGeom>
          <a:solidFill>
            <a:schemeClr val="accent3">
              <a:lumMod val="75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Callback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3B9FCD4-3FDB-771F-BB32-89A04B5F2AF1}"/>
              </a:ext>
            </a:extLst>
          </p:cNvPr>
          <p:cNvSpPr/>
          <p:nvPr/>
        </p:nvSpPr>
        <p:spPr bwMode="auto">
          <a:xfrm>
            <a:off x="2051169" y="5165163"/>
            <a:ext cx="1107909" cy="442674"/>
          </a:xfrm>
          <a:prstGeom prst="roundRect">
            <a:avLst/>
          </a:prstGeom>
          <a:solidFill>
            <a:schemeClr val="accent3">
              <a:lumMod val="75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Callback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E890A29-A6EC-DB4B-1A87-624F347C4CB7}"/>
              </a:ext>
            </a:extLst>
          </p:cNvPr>
          <p:cNvGrpSpPr/>
          <p:nvPr/>
        </p:nvGrpSpPr>
        <p:grpSpPr>
          <a:xfrm>
            <a:off x="4634787" y="4374000"/>
            <a:ext cx="2025000" cy="2025000"/>
            <a:chOff x="4634787" y="4374000"/>
            <a:chExt cx="2025000" cy="202500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81D3BA6-C748-F473-6213-0B96EF91BCC3}"/>
                </a:ext>
              </a:extLst>
            </p:cNvPr>
            <p:cNvGrpSpPr/>
            <p:nvPr/>
          </p:nvGrpSpPr>
          <p:grpSpPr>
            <a:xfrm rot="5400000">
              <a:off x="4634787" y="4374000"/>
              <a:ext cx="2025000" cy="2025000"/>
              <a:chOff x="4569531" y="2309422"/>
              <a:chExt cx="2025000" cy="2025000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77DC7B6-C6FD-5CB6-BE8F-E5EBEAA4A2D1}"/>
                  </a:ext>
                </a:extLst>
              </p:cNvPr>
              <p:cNvGrpSpPr/>
              <p:nvPr/>
            </p:nvGrpSpPr>
            <p:grpSpPr>
              <a:xfrm>
                <a:off x="4569531" y="2309422"/>
                <a:ext cx="2025000" cy="2025000"/>
                <a:chOff x="4716269" y="2037783"/>
                <a:chExt cx="2025000" cy="2025000"/>
              </a:xfrm>
            </p:grpSpPr>
            <p:sp>
              <p:nvSpPr>
                <p:cNvPr id="24" name="Chord 23">
                  <a:extLst>
                    <a:ext uri="{FF2B5EF4-FFF2-40B4-BE49-F238E27FC236}">
                      <a16:creationId xmlns:a16="http://schemas.microsoft.com/office/drawing/2014/main" id="{40579C5A-555F-565C-7294-9101CFB4FB89}"/>
                    </a:ext>
                  </a:extLst>
                </p:cNvPr>
                <p:cNvSpPr/>
                <p:nvPr/>
              </p:nvSpPr>
              <p:spPr bwMode="auto">
                <a:xfrm>
                  <a:off x="4716269" y="2037783"/>
                  <a:ext cx="2025000" cy="2025000"/>
                </a:xfrm>
                <a:prstGeom prst="chord">
                  <a:avLst>
                    <a:gd name="adj1" fmla="val 1111314"/>
                    <a:gd name="adj2" fmla="val 9717870"/>
                  </a:avLst>
                </a:prstGeom>
                <a:solidFill>
                  <a:srgbClr val="234465">
                    <a:alpha val="40000"/>
                  </a:srgbClr>
                </a:solidFill>
                <a:ln w="19050">
                  <a:solidFill>
                    <a:schemeClr val="tx1">
                      <a:lumMod val="75000"/>
                      <a:alpha val="8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001">
                  <a:schemeClr val="dk2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5" name="Chord 24">
                  <a:extLst>
                    <a:ext uri="{FF2B5EF4-FFF2-40B4-BE49-F238E27FC236}">
                      <a16:creationId xmlns:a16="http://schemas.microsoft.com/office/drawing/2014/main" id="{C63FC26F-B660-EBA4-2719-1E98BD792EB8}"/>
                    </a:ext>
                  </a:extLst>
                </p:cNvPr>
                <p:cNvSpPr/>
                <p:nvPr/>
              </p:nvSpPr>
              <p:spPr bwMode="auto">
                <a:xfrm flipV="1">
                  <a:off x="4716269" y="2037783"/>
                  <a:ext cx="2025000" cy="2025000"/>
                </a:xfrm>
                <a:prstGeom prst="chord">
                  <a:avLst>
                    <a:gd name="adj1" fmla="val 1111314"/>
                    <a:gd name="adj2" fmla="val 9717870"/>
                  </a:avLst>
                </a:prstGeom>
                <a:solidFill>
                  <a:srgbClr val="234465">
                    <a:alpha val="40000"/>
                  </a:srgbClr>
                </a:solidFill>
                <a:ln w="19050">
                  <a:solidFill>
                    <a:schemeClr val="tx1">
                      <a:lumMod val="75000"/>
                      <a:alpha val="8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001">
                  <a:schemeClr val="dk2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22" name="Arrow: Circular 21">
                <a:extLst>
                  <a:ext uri="{FF2B5EF4-FFF2-40B4-BE49-F238E27FC236}">
                    <a16:creationId xmlns:a16="http://schemas.microsoft.com/office/drawing/2014/main" id="{3943D7D1-123E-4FEB-514A-BB538ECE309C}"/>
                  </a:ext>
                </a:extLst>
              </p:cNvPr>
              <p:cNvSpPr/>
              <p:nvPr/>
            </p:nvSpPr>
            <p:spPr bwMode="auto">
              <a:xfrm rot="5400000">
                <a:off x="4615869" y="2355760"/>
                <a:ext cx="1932324" cy="1932324"/>
              </a:xfrm>
              <a:prstGeom prst="circularArrow">
                <a:avLst>
                  <a:gd name="adj1" fmla="val 5627"/>
                  <a:gd name="adj2" fmla="val 773256"/>
                  <a:gd name="adj3" fmla="val 12308470"/>
                  <a:gd name="adj4" fmla="val 8654563"/>
                  <a:gd name="adj5" fmla="val 10971"/>
                </a:avLst>
              </a:prstGeom>
              <a:solidFill>
                <a:srgbClr val="234465">
                  <a:alpha val="80000"/>
                </a:srgbClr>
              </a:solidFill>
              <a:ln w="19050">
                <a:solidFill>
                  <a:schemeClr val="tx1">
                    <a:lumMod val="75000"/>
                    <a:alpha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Arrow: Circular 22">
                <a:extLst>
                  <a:ext uri="{FF2B5EF4-FFF2-40B4-BE49-F238E27FC236}">
                    <a16:creationId xmlns:a16="http://schemas.microsoft.com/office/drawing/2014/main" id="{40241267-D2E8-5125-4F8B-12BB9D4E941D}"/>
                  </a:ext>
                </a:extLst>
              </p:cNvPr>
              <p:cNvSpPr/>
              <p:nvPr/>
            </p:nvSpPr>
            <p:spPr bwMode="auto">
              <a:xfrm rot="16200000">
                <a:off x="4615869" y="2355760"/>
                <a:ext cx="1932324" cy="1932324"/>
              </a:xfrm>
              <a:prstGeom prst="circularArrow">
                <a:avLst>
                  <a:gd name="adj1" fmla="val 5627"/>
                  <a:gd name="adj2" fmla="val 773256"/>
                  <a:gd name="adj3" fmla="val 12308470"/>
                  <a:gd name="adj4" fmla="val 8654563"/>
                  <a:gd name="adj5" fmla="val 10971"/>
                </a:avLst>
              </a:prstGeom>
              <a:solidFill>
                <a:srgbClr val="234465">
                  <a:alpha val="80000"/>
                </a:srgbClr>
              </a:solidFill>
              <a:ln w="19050">
                <a:solidFill>
                  <a:schemeClr val="tx1">
                    <a:lumMod val="75000"/>
                    <a:alpha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E165287-EC0E-BC1E-8380-EB175AFDB233}"/>
                </a:ext>
              </a:extLst>
            </p:cNvPr>
            <p:cNvSpPr txBox="1"/>
            <p:nvPr/>
          </p:nvSpPr>
          <p:spPr>
            <a:xfrm>
              <a:off x="4755175" y="4730338"/>
              <a:ext cx="1780791" cy="1312324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38100">
              <a:solidFill>
                <a:schemeClr val="tx1"/>
              </a:solidFill>
            </a:ln>
          </p:spPr>
          <p:txBody>
            <a:bodyPr vert="horz" wrap="square" lIns="144000" tIns="108000" rIns="144000" bIns="108000" rtlCol="0" anchor="ctr" anchorCtr="0">
              <a:no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400" b="1" dirty="0"/>
                <a:t>Paused</a:t>
              </a:r>
            </a:p>
          </p:txBody>
        </p:sp>
      </p:grpSp>
      <p:sp>
        <p:nvSpPr>
          <p:cNvPr id="28" name="Arrow: Circular 27">
            <a:extLst>
              <a:ext uri="{FF2B5EF4-FFF2-40B4-BE49-F238E27FC236}">
                <a16:creationId xmlns:a16="http://schemas.microsoft.com/office/drawing/2014/main" id="{D6E6B852-EAD6-F7DB-3EE3-54583CEB964A}"/>
              </a:ext>
            </a:extLst>
          </p:cNvPr>
          <p:cNvSpPr/>
          <p:nvPr/>
        </p:nvSpPr>
        <p:spPr bwMode="auto">
          <a:xfrm rot="10800000">
            <a:off x="2411673" y="5274000"/>
            <a:ext cx="962368" cy="962368"/>
          </a:xfrm>
          <a:prstGeom prst="circularArrow">
            <a:avLst>
              <a:gd name="adj1" fmla="val 11076"/>
              <a:gd name="adj2" fmla="val 1386965"/>
              <a:gd name="adj3" fmla="val 13807207"/>
              <a:gd name="adj4" fmla="val 7674527"/>
              <a:gd name="adj5" fmla="val 12817"/>
            </a:avLst>
          </a:prstGeom>
          <a:solidFill>
            <a:srgbClr val="C000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9306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8" grpId="0" animBg="1"/>
      <p:bldP spid="28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BCF095-3BA8-DA7E-AEB1-07C7EECC2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3CAA41-D85F-EB8F-6ED9-657F551B2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Loop Synchronization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5B379E-5163-C40C-80F5-18A20E42E59D}"/>
              </a:ext>
            </a:extLst>
          </p:cNvPr>
          <p:cNvSpPr/>
          <p:nvPr/>
        </p:nvSpPr>
        <p:spPr bwMode="auto">
          <a:xfrm>
            <a:off x="7176002" y="1534598"/>
            <a:ext cx="3892498" cy="2839402"/>
          </a:xfrm>
          <a:prstGeom prst="rect">
            <a:avLst/>
          </a:prstGeom>
          <a:solidFill>
            <a:srgbClr val="234465">
              <a:alpha val="4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Browser APIs</a:t>
            </a:r>
          </a:p>
        </p:txBody>
      </p:sp>
      <p:grpSp>
        <p:nvGrpSpPr>
          <p:cNvPr id="10" name="Idle Stack">
            <a:extLst>
              <a:ext uri="{FF2B5EF4-FFF2-40B4-BE49-F238E27FC236}">
                <a16:creationId xmlns:a16="http://schemas.microsoft.com/office/drawing/2014/main" id="{FFC797DF-FA58-0DB5-41E1-3A17D6D594AD}"/>
              </a:ext>
            </a:extLst>
          </p:cNvPr>
          <p:cNvGrpSpPr/>
          <p:nvPr/>
        </p:nvGrpSpPr>
        <p:grpSpPr>
          <a:xfrm>
            <a:off x="1123500" y="1539000"/>
            <a:ext cx="2970000" cy="4275000"/>
            <a:chOff x="1123500" y="1539000"/>
            <a:chExt cx="2970000" cy="4275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E90A6AE-A945-4995-80F1-0A3EB3AEE351}"/>
                </a:ext>
              </a:extLst>
            </p:cNvPr>
            <p:cNvSpPr/>
            <p:nvPr/>
          </p:nvSpPr>
          <p:spPr bwMode="auto">
            <a:xfrm>
              <a:off x="1123500" y="1539000"/>
              <a:ext cx="2970000" cy="4275000"/>
            </a:xfrm>
            <a:prstGeom prst="rect">
              <a:avLst/>
            </a:prstGeom>
            <a:solidFill>
              <a:srgbClr val="234465">
                <a:alpha val="40000"/>
              </a:srgb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Execution Stack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8A96B1-AE42-FF9F-8D31-6E8F9E24E577}"/>
                </a:ext>
              </a:extLst>
            </p:cNvPr>
            <p:cNvSpPr txBox="1"/>
            <p:nvPr/>
          </p:nvSpPr>
          <p:spPr>
            <a:xfrm>
              <a:off x="1714729" y="3020338"/>
              <a:ext cx="1780791" cy="1312324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38100">
              <a:solidFill>
                <a:schemeClr val="tx1"/>
              </a:solidFill>
            </a:ln>
          </p:spPr>
          <p:txBody>
            <a:bodyPr vert="horz" wrap="square" lIns="144000" tIns="108000" rIns="144000" bIns="108000" rtlCol="0" anchor="ctr" anchorCtr="0">
              <a:no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400" b="1" dirty="0"/>
                <a:t>Idle</a:t>
              </a:r>
            </a:p>
          </p:txBody>
        </p:sp>
      </p:grpSp>
      <p:sp>
        <p:nvSpPr>
          <p:cNvPr id="20" name="Active Stack">
            <a:extLst>
              <a:ext uri="{FF2B5EF4-FFF2-40B4-BE49-F238E27FC236}">
                <a16:creationId xmlns:a16="http://schemas.microsoft.com/office/drawing/2014/main" id="{A08BB9A5-5F25-39F0-BAD6-7B7189C5758D}"/>
              </a:ext>
            </a:extLst>
          </p:cNvPr>
          <p:cNvSpPr/>
          <p:nvPr/>
        </p:nvSpPr>
        <p:spPr bwMode="auto">
          <a:xfrm>
            <a:off x="1120124" y="1534598"/>
            <a:ext cx="2970000" cy="4275000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Execution Stack</a:t>
            </a:r>
          </a:p>
        </p:txBody>
      </p:sp>
      <p:sp>
        <p:nvSpPr>
          <p:cNvPr id="9" name="Idle EQ">
            <a:extLst>
              <a:ext uri="{FF2B5EF4-FFF2-40B4-BE49-F238E27FC236}">
                <a16:creationId xmlns:a16="http://schemas.microsoft.com/office/drawing/2014/main" id="{C90F28C9-0898-9C33-A192-A36BA97E06BF}"/>
              </a:ext>
            </a:extLst>
          </p:cNvPr>
          <p:cNvSpPr/>
          <p:nvPr/>
        </p:nvSpPr>
        <p:spPr bwMode="auto">
          <a:xfrm>
            <a:off x="7176002" y="4599000"/>
            <a:ext cx="3892498" cy="1215000"/>
          </a:xfrm>
          <a:prstGeom prst="rect">
            <a:avLst/>
          </a:prstGeom>
          <a:solidFill>
            <a:srgbClr val="234465">
              <a:alpha val="4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 Queue</a:t>
            </a:r>
          </a:p>
        </p:txBody>
      </p:sp>
      <p:sp>
        <p:nvSpPr>
          <p:cNvPr id="33" name="Active EQ">
            <a:extLst>
              <a:ext uri="{FF2B5EF4-FFF2-40B4-BE49-F238E27FC236}">
                <a16:creationId xmlns:a16="http://schemas.microsoft.com/office/drawing/2014/main" id="{69175594-AC17-61D8-8129-CE6EEE4F1F51}"/>
              </a:ext>
            </a:extLst>
          </p:cNvPr>
          <p:cNvSpPr/>
          <p:nvPr/>
        </p:nvSpPr>
        <p:spPr bwMode="auto">
          <a:xfrm>
            <a:off x="7172626" y="4599000"/>
            <a:ext cx="3892498" cy="1215000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 Queue</a:t>
            </a:r>
          </a:p>
        </p:txBody>
      </p:sp>
      <p:grpSp>
        <p:nvGrpSpPr>
          <p:cNvPr id="22" name="Idle EL">
            <a:extLst>
              <a:ext uri="{FF2B5EF4-FFF2-40B4-BE49-F238E27FC236}">
                <a16:creationId xmlns:a16="http://schemas.microsoft.com/office/drawing/2014/main" id="{5E90837A-5E40-4CEC-E224-B8A5D2CCE913}"/>
              </a:ext>
            </a:extLst>
          </p:cNvPr>
          <p:cNvGrpSpPr/>
          <p:nvPr/>
        </p:nvGrpSpPr>
        <p:grpSpPr>
          <a:xfrm>
            <a:off x="4631411" y="4374000"/>
            <a:ext cx="2025000" cy="2025000"/>
            <a:chOff x="4634787" y="4374000"/>
            <a:chExt cx="2025000" cy="202500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C70109F-09BE-81B6-3C7D-F1B893B13F47}"/>
                </a:ext>
              </a:extLst>
            </p:cNvPr>
            <p:cNvGrpSpPr/>
            <p:nvPr/>
          </p:nvGrpSpPr>
          <p:grpSpPr>
            <a:xfrm rot="5400000">
              <a:off x="4634787" y="4374000"/>
              <a:ext cx="2025000" cy="2025000"/>
              <a:chOff x="4569531" y="2309422"/>
              <a:chExt cx="2025000" cy="2025000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2A0BB580-063B-A48D-580D-C2775D797E38}"/>
                  </a:ext>
                </a:extLst>
              </p:cNvPr>
              <p:cNvGrpSpPr/>
              <p:nvPr/>
            </p:nvGrpSpPr>
            <p:grpSpPr>
              <a:xfrm>
                <a:off x="4569531" y="2309422"/>
                <a:ext cx="2025000" cy="2025000"/>
                <a:chOff x="4716269" y="2037783"/>
                <a:chExt cx="2025000" cy="2025000"/>
              </a:xfrm>
            </p:grpSpPr>
            <p:sp>
              <p:nvSpPr>
                <p:cNvPr id="30" name="Chord 29">
                  <a:extLst>
                    <a:ext uri="{FF2B5EF4-FFF2-40B4-BE49-F238E27FC236}">
                      <a16:creationId xmlns:a16="http://schemas.microsoft.com/office/drawing/2014/main" id="{30A7B467-EE36-7D2B-915D-025423138190}"/>
                    </a:ext>
                  </a:extLst>
                </p:cNvPr>
                <p:cNvSpPr/>
                <p:nvPr/>
              </p:nvSpPr>
              <p:spPr bwMode="auto">
                <a:xfrm>
                  <a:off x="4716269" y="2037783"/>
                  <a:ext cx="2025000" cy="2025000"/>
                </a:xfrm>
                <a:prstGeom prst="chord">
                  <a:avLst>
                    <a:gd name="adj1" fmla="val 1111314"/>
                    <a:gd name="adj2" fmla="val 9717870"/>
                  </a:avLst>
                </a:prstGeom>
                <a:solidFill>
                  <a:srgbClr val="234465">
                    <a:alpha val="40000"/>
                  </a:srgbClr>
                </a:solidFill>
                <a:ln w="19050">
                  <a:solidFill>
                    <a:schemeClr val="tx1">
                      <a:lumMod val="75000"/>
                      <a:alpha val="8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001">
                  <a:schemeClr val="dk2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1" name="Chord 30">
                  <a:extLst>
                    <a:ext uri="{FF2B5EF4-FFF2-40B4-BE49-F238E27FC236}">
                      <a16:creationId xmlns:a16="http://schemas.microsoft.com/office/drawing/2014/main" id="{F7430650-A740-DAFB-8D30-284B0A354938}"/>
                    </a:ext>
                  </a:extLst>
                </p:cNvPr>
                <p:cNvSpPr/>
                <p:nvPr/>
              </p:nvSpPr>
              <p:spPr bwMode="auto">
                <a:xfrm flipV="1">
                  <a:off x="4716269" y="2037783"/>
                  <a:ext cx="2025000" cy="2025000"/>
                </a:xfrm>
                <a:prstGeom prst="chord">
                  <a:avLst>
                    <a:gd name="adj1" fmla="val 1111314"/>
                    <a:gd name="adj2" fmla="val 9717870"/>
                  </a:avLst>
                </a:prstGeom>
                <a:solidFill>
                  <a:srgbClr val="234465">
                    <a:alpha val="40000"/>
                  </a:srgbClr>
                </a:solidFill>
                <a:ln w="19050">
                  <a:solidFill>
                    <a:schemeClr val="tx1">
                      <a:lumMod val="75000"/>
                      <a:alpha val="8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001">
                  <a:schemeClr val="dk2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26" name="Arrow: Circular 25">
                <a:extLst>
                  <a:ext uri="{FF2B5EF4-FFF2-40B4-BE49-F238E27FC236}">
                    <a16:creationId xmlns:a16="http://schemas.microsoft.com/office/drawing/2014/main" id="{930F7500-B4BB-432F-A4C3-68889E574F4C}"/>
                  </a:ext>
                </a:extLst>
              </p:cNvPr>
              <p:cNvSpPr/>
              <p:nvPr/>
            </p:nvSpPr>
            <p:spPr bwMode="auto">
              <a:xfrm rot="5400000">
                <a:off x="4615869" y="2355760"/>
                <a:ext cx="1932324" cy="1932324"/>
              </a:xfrm>
              <a:prstGeom prst="circularArrow">
                <a:avLst>
                  <a:gd name="adj1" fmla="val 5627"/>
                  <a:gd name="adj2" fmla="val 773256"/>
                  <a:gd name="adj3" fmla="val 12308470"/>
                  <a:gd name="adj4" fmla="val 8654563"/>
                  <a:gd name="adj5" fmla="val 10971"/>
                </a:avLst>
              </a:prstGeom>
              <a:solidFill>
                <a:srgbClr val="234465">
                  <a:alpha val="80000"/>
                </a:srgbClr>
              </a:solidFill>
              <a:ln w="19050">
                <a:solidFill>
                  <a:schemeClr val="tx1">
                    <a:lumMod val="75000"/>
                    <a:alpha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Arrow: Circular 27">
                <a:extLst>
                  <a:ext uri="{FF2B5EF4-FFF2-40B4-BE49-F238E27FC236}">
                    <a16:creationId xmlns:a16="http://schemas.microsoft.com/office/drawing/2014/main" id="{3F7BF9C8-9B4A-A486-8E0B-D941250CDB91}"/>
                  </a:ext>
                </a:extLst>
              </p:cNvPr>
              <p:cNvSpPr/>
              <p:nvPr/>
            </p:nvSpPr>
            <p:spPr bwMode="auto">
              <a:xfrm rot="16200000">
                <a:off x="4615869" y="2355760"/>
                <a:ext cx="1932324" cy="1932324"/>
              </a:xfrm>
              <a:prstGeom prst="circularArrow">
                <a:avLst>
                  <a:gd name="adj1" fmla="val 5627"/>
                  <a:gd name="adj2" fmla="val 773256"/>
                  <a:gd name="adj3" fmla="val 12308470"/>
                  <a:gd name="adj4" fmla="val 8654563"/>
                  <a:gd name="adj5" fmla="val 10971"/>
                </a:avLst>
              </a:prstGeom>
              <a:solidFill>
                <a:srgbClr val="234465">
                  <a:alpha val="80000"/>
                </a:srgbClr>
              </a:solidFill>
              <a:ln w="19050">
                <a:solidFill>
                  <a:schemeClr val="tx1">
                    <a:lumMod val="75000"/>
                    <a:alpha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3256169-6B34-0B3C-8578-C1C39A1C9F83}"/>
                </a:ext>
              </a:extLst>
            </p:cNvPr>
            <p:cNvSpPr txBox="1"/>
            <p:nvPr/>
          </p:nvSpPr>
          <p:spPr>
            <a:xfrm>
              <a:off x="4755175" y="4730338"/>
              <a:ext cx="1780791" cy="1312324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38100">
              <a:solidFill>
                <a:schemeClr val="tx1"/>
              </a:solidFill>
            </a:ln>
          </p:spPr>
          <p:txBody>
            <a:bodyPr vert="horz" wrap="square" lIns="144000" tIns="108000" rIns="144000" bIns="108000" rtlCol="0" anchor="ctr" anchorCtr="0">
              <a:no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400" b="1" dirty="0"/>
                <a:t>Paused</a:t>
              </a:r>
            </a:p>
          </p:txBody>
        </p:sp>
      </p:grpSp>
      <p:grpSp>
        <p:nvGrpSpPr>
          <p:cNvPr id="6" name="Active EL">
            <a:extLst>
              <a:ext uri="{FF2B5EF4-FFF2-40B4-BE49-F238E27FC236}">
                <a16:creationId xmlns:a16="http://schemas.microsoft.com/office/drawing/2014/main" id="{4457FFA1-FEC0-F417-BBC2-0DAA54F24FFF}"/>
              </a:ext>
            </a:extLst>
          </p:cNvPr>
          <p:cNvGrpSpPr/>
          <p:nvPr/>
        </p:nvGrpSpPr>
        <p:grpSpPr>
          <a:xfrm rot="5400000">
            <a:off x="4634787" y="4374000"/>
            <a:ext cx="2025000" cy="2025000"/>
            <a:chOff x="4569531" y="2309422"/>
            <a:chExt cx="2025000" cy="2025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1B3E271-527A-57EA-96E3-6F85A674D2F7}"/>
                </a:ext>
              </a:extLst>
            </p:cNvPr>
            <p:cNvGrpSpPr/>
            <p:nvPr/>
          </p:nvGrpSpPr>
          <p:grpSpPr>
            <a:xfrm>
              <a:off x="4569531" y="2309422"/>
              <a:ext cx="2025000" cy="2025000"/>
              <a:chOff x="4716269" y="2037783"/>
              <a:chExt cx="2025000" cy="2025000"/>
            </a:xfrm>
          </p:grpSpPr>
          <p:sp>
            <p:nvSpPr>
              <p:cNvPr id="3" name="Chord 2">
                <a:extLst>
                  <a:ext uri="{FF2B5EF4-FFF2-40B4-BE49-F238E27FC236}">
                    <a16:creationId xmlns:a16="http://schemas.microsoft.com/office/drawing/2014/main" id="{6DDFAFC0-1268-5A03-30B0-5F4FFDFADB6A}"/>
                  </a:ext>
                </a:extLst>
              </p:cNvPr>
              <p:cNvSpPr/>
              <p:nvPr/>
            </p:nvSpPr>
            <p:spPr bwMode="auto">
              <a:xfrm>
                <a:off x="4716269" y="2037783"/>
                <a:ext cx="2025000" cy="2025000"/>
              </a:xfrm>
              <a:prstGeom prst="chord">
                <a:avLst>
                  <a:gd name="adj1" fmla="val 1111314"/>
                  <a:gd name="adj2" fmla="val 9717870"/>
                </a:avLst>
              </a:prstGeom>
              <a:solidFill>
                <a:schemeClr val="accent2">
                  <a:lumMod val="75000"/>
                  <a:alpha val="40000"/>
                </a:schemeClr>
              </a:solidFill>
              <a:ln w="19050">
                <a:solidFill>
                  <a:schemeClr val="tx1">
                    <a:lumMod val="75000"/>
                    <a:alpha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Chord 12">
                <a:extLst>
                  <a:ext uri="{FF2B5EF4-FFF2-40B4-BE49-F238E27FC236}">
                    <a16:creationId xmlns:a16="http://schemas.microsoft.com/office/drawing/2014/main" id="{BE375FE9-9571-5FF0-D77C-82216791127A}"/>
                  </a:ext>
                </a:extLst>
              </p:cNvPr>
              <p:cNvSpPr/>
              <p:nvPr/>
            </p:nvSpPr>
            <p:spPr bwMode="auto">
              <a:xfrm flipV="1">
                <a:off x="4716269" y="2037783"/>
                <a:ext cx="2025000" cy="2025000"/>
              </a:xfrm>
              <a:prstGeom prst="chord">
                <a:avLst>
                  <a:gd name="adj1" fmla="val 1111314"/>
                  <a:gd name="adj2" fmla="val 9717870"/>
                </a:avLst>
              </a:prstGeom>
              <a:solidFill>
                <a:schemeClr val="accent2">
                  <a:lumMod val="75000"/>
                  <a:alpha val="40000"/>
                </a:schemeClr>
              </a:solidFill>
              <a:ln w="19050">
                <a:solidFill>
                  <a:schemeClr val="tx1">
                    <a:lumMod val="75000"/>
                    <a:alpha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" name="Arrow: Circular 10">
              <a:extLst>
                <a:ext uri="{FF2B5EF4-FFF2-40B4-BE49-F238E27FC236}">
                  <a16:creationId xmlns:a16="http://schemas.microsoft.com/office/drawing/2014/main" id="{DB981D0B-E0A2-9AF0-FABB-7325766388BE}"/>
                </a:ext>
              </a:extLst>
            </p:cNvPr>
            <p:cNvSpPr/>
            <p:nvPr/>
          </p:nvSpPr>
          <p:spPr bwMode="auto">
            <a:xfrm rot="5400000">
              <a:off x="4615869" y="2355760"/>
              <a:ext cx="1932324" cy="1932324"/>
            </a:xfrm>
            <a:prstGeom prst="circularArrow">
              <a:avLst>
                <a:gd name="adj1" fmla="val 5627"/>
                <a:gd name="adj2" fmla="val 773256"/>
                <a:gd name="adj3" fmla="val 12308470"/>
                <a:gd name="adj4" fmla="val 8654563"/>
                <a:gd name="adj5" fmla="val 10971"/>
              </a:avLst>
            </a:prstGeom>
            <a:solidFill>
              <a:srgbClr val="234465">
                <a:alpha val="80000"/>
              </a:srgb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solidFill>
                  <a:srgbClr val="FFFFFF"/>
                </a:solidFill>
              </a:endParaRPr>
            </a:p>
          </p:txBody>
        </p:sp>
        <p:sp>
          <p:nvSpPr>
            <p:cNvPr id="15" name="Arrow: Circular 14">
              <a:extLst>
                <a:ext uri="{FF2B5EF4-FFF2-40B4-BE49-F238E27FC236}">
                  <a16:creationId xmlns:a16="http://schemas.microsoft.com/office/drawing/2014/main" id="{83A15716-E721-4B9B-B00C-8074A30104DF}"/>
                </a:ext>
              </a:extLst>
            </p:cNvPr>
            <p:cNvSpPr/>
            <p:nvPr/>
          </p:nvSpPr>
          <p:spPr bwMode="auto">
            <a:xfrm rot="16200000">
              <a:off x="4615869" y="2355760"/>
              <a:ext cx="1932324" cy="1932324"/>
            </a:xfrm>
            <a:prstGeom prst="circularArrow">
              <a:avLst>
                <a:gd name="adj1" fmla="val 5627"/>
                <a:gd name="adj2" fmla="val 773256"/>
                <a:gd name="adj3" fmla="val 12308470"/>
                <a:gd name="adj4" fmla="val 8654563"/>
                <a:gd name="adj5" fmla="val 10971"/>
              </a:avLst>
            </a:prstGeom>
            <a:solidFill>
              <a:srgbClr val="234465">
                <a:alpha val="80000"/>
              </a:srgb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72933CE-2DEF-5C55-A88E-E4A0D356DF98}"/>
              </a:ext>
            </a:extLst>
          </p:cNvPr>
          <p:cNvSpPr/>
          <p:nvPr/>
        </p:nvSpPr>
        <p:spPr bwMode="auto">
          <a:xfrm>
            <a:off x="7316799" y="5165163"/>
            <a:ext cx="1107909" cy="442674"/>
          </a:xfrm>
          <a:prstGeom prst="roundRect">
            <a:avLst/>
          </a:prstGeom>
          <a:solidFill>
            <a:schemeClr val="accent3">
              <a:lumMod val="75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Callback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F8256B5A-2921-093D-9324-6A567E6C4C8C}"/>
              </a:ext>
            </a:extLst>
          </p:cNvPr>
          <p:cNvSpPr/>
          <p:nvPr/>
        </p:nvSpPr>
        <p:spPr bwMode="auto">
          <a:xfrm>
            <a:off x="8568296" y="5165163"/>
            <a:ext cx="1107909" cy="442674"/>
          </a:xfrm>
          <a:prstGeom prst="roundRect">
            <a:avLst/>
          </a:prstGeom>
          <a:solidFill>
            <a:schemeClr val="accent3">
              <a:lumMod val="75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Callback</a:t>
            </a:r>
          </a:p>
        </p:txBody>
      </p:sp>
      <p:sp>
        <p:nvSpPr>
          <p:cNvPr id="19" name="Return">
            <a:extLst>
              <a:ext uri="{FF2B5EF4-FFF2-40B4-BE49-F238E27FC236}">
                <a16:creationId xmlns:a16="http://schemas.microsoft.com/office/drawing/2014/main" id="{A66BA1B0-9BFF-B4A0-8378-AB1B5C72F0AF}"/>
              </a:ext>
            </a:extLst>
          </p:cNvPr>
          <p:cNvSpPr/>
          <p:nvPr/>
        </p:nvSpPr>
        <p:spPr bwMode="auto">
          <a:xfrm rot="10800000">
            <a:off x="2411673" y="5274000"/>
            <a:ext cx="962368" cy="962368"/>
          </a:xfrm>
          <a:prstGeom prst="circularArrow">
            <a:avLst>
              <a:gd name="adj1" fmla="val 11076"/>
              <a:gd name="adj2" fmla="val 1386965"/>
              <a:gd name="adj3" fmla="val 13807207"/>
              <a:gd name="adj4" fmla="val 7674527"/>
              <a:gd name="adj5" fmla="val 12817"/>
            </a:avLst>
          </a:prstGeom>
          <a:solidFill>
            <a:srgbClr val="C000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BDD1A1-AB9E-6317-A5E7-24ADD5C1D223}"/>
              </a:ext>
            </a:extLst>
          </p:cNvPr>
          <p:cNvSpPr txBox="1"/>
          <p:nvPr/>
        </p:nvSpPr>
        <p:spPr>
          <a:xfrm>
            <a:off x="4799413" y="3769950"/>
            <a:ext cx="1695749" cy="604049"/>
          </a:xfrm>
          <a:prstGeom prst="rect">
            <a:avLst/>
          </a:prstGeom>
          <a:noFill/>
          <a:ln w="381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Event Loop</a:t>
            </a:r>
          </a:p>
        </p:txBody>
      </p:sp>
    </p:spTree>
    <p:extLst>
      <p:ext uri="{BB962C8B-B14F-4D97-AF65-F5344CB8AC3E}">
        <p14:creationId xmlns:p14="http://schemas.microsoft.com/office/powerpoint/2010/main" val="309613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33333E-6 L -0.43164 -0.00023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89" y="-2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3.33333E-6 L -0.1026 2.59259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9" grpId="0" animBg="1"/>
      <p:bldP spid="33" grpId="0" animBg="1"/>
      <p:bldP spid="63" grpId="0" animBg="1"/>
      <p:bldP spid="63" grpId="1" animBg="1"/>
      <p:bldP spid="64" grpId="0" animBg="1"/>
      <p:bldP spid="19" grpId="0" animBg="1"/>
      <p:bldP spid="19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BCF095-3BA8-DA7E-AEB1-07C7EECC2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3CAA41-D85F-EB8F-6ED9-657F551B2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Loop Synchronization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5B379E-5163-C40C-80F5-18A20E42E59D}"/>
              </a:ext>
            </a:extLst>
          </p:cNvPr>
          <p:cNvSpPr/>
          <p:nvPr/>
        </p:nvSpPr>
        <p:spPr bwMode="auto">
          <a:xfrm>
            <a:off x="7176002" y="1534598"/>
            <a:ext cx="3892498" cy="2839402"/>
          </a:xfrm>
          <a:prstGeom prst="rect">
            <a:avLst/>
          </a:prstGeom>
          <a:solidFill>
            <a:srgbClr val="234465">
              <a:alpha val="4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Browser APIs</a:t>
            </a:r>
          </a:p>
        </p:txBody>
      </p:sp>
      <p:grpSp>
        <p:nvGrpSpPr>
          <p:cNvPr id="10" name="Idle Stack">
            <a:extLst>
              <a:ext uri="{FF2B5EF4-FFF2-40B4-BE49-F238E27FC236}">
                <a16:creationId xmlns:a16="http://schemas.microsoft.com/office/drawing/2014/main" id="{FFC797DF-FA58-0DB5-41E1-3A17D6D594AD}"/>
              </a:ext>
            </a:extLst>
          </p:cNvPr>
          <p:cNvGrpSpPr/>
          <p:nvPr/>
        </p:nvGrpSpPr>
        <p:grpSpPr>
          <a:xfrm>
            <a:off x="1123500" y="1539000"/>
            <a:ext cx="2970000" cy="4275000"/>
            <a:chOff x="1123500" y="1539000"/>
            <a:chExt cx="2970000" cy="4275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E90A6AE-A945-4995-80F1-0A3EB3AEE351}"/>
                </a:ext>
              </a:extLst>
            </p:cNvPr>
            <p:cNvSpPr/>
            <p:nvPr/>
          </p:nvSpPr>
          <p:spPr bwMode="auto">
            <a:xfrm>
              <a:off x="1123500" y="1539000"/>
              <a:ext cx="2970000" cy="4275000"/>
            </a:xfrm>
            <a:prstGeom prst="rect">
              <a:avLst/>
            </a:prstGeom>
            <a:solidFill>
              <a:srgbClr val="234465">
                <a:alpha val="40000"/>
              </a:srgb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Execution Stack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8A96B1-AE42-FF9F-8D31-6E8F9E24E577}"/>
                </a:ext>
              </a:extLst>
            </p:cNvPr>
            <p:cNvSpPr txBox="1"/>
            <p:nvPr/>
          </p:nvSpPr>
          <p:spPr>
            <a:xfrm>
              <a:off x="1714729" y="3020338"/>
              <a:ext cx="1780791" cy="1312324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38100">
              <a:solidFill>
                <a:schemeClr val="tx1"/>
              </a:solidFill>
            </a:ln>
          </p:spPr>
          <p:txBody>
            <a:bodyPr vert="horz" wrap="square" lIns="144000" tIns="108000" rIns="144000" bIns="108000" rtlCol="0" anchor="ctr" anchorCtr="0">
              <a:no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400" b="1" dirty="0"/>
                <a:t>Idle</a:t>
              </a:r>
            </a:p>
          </p:txBody>
        </p:sp>
      </p:grpSp>
      <p:sp>
        <p:nvSpPr>
          <p:cNvPr id="20" name="Active Stack">
            <a:extLst>
              <a:ext uri="{FF2B5EF4-FFF2-40B4-BE49-F238E27FC236}">
                <a16:creationId xmlns:a16="http://schemas.microsoft.com/office/drawing/2014/main" id="{A08BB9A5-5F25-39F0-BAD6-7B7189C5758D}"/>
              </a:ext>
            </a:extLst>
          </p:cNvPr>
          <p:cNvSpPr/>
          <p:nvPr/>
        </p:nvSpPr>
        <p:spPr bwMode="auto">
          <a:xfrm>
            <a:off x="1120124" y="1534598"/>
            <a:ext cx="2970000" cy="4275000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Execution Stack</a:t>
            </a:r>
          </a:p>
        </p:txBody>
      </p:sp>
      <p:sp>
        <p:nvSpPr>
          <p:cNvPr id="9" name="Idle EQ">
            <a:extLst>
              <a:ext uri="{FF2B5EF4-FFF2-40B4-BE49-F238E27FC236}">
                <a16:creationId xmlns:a16="http://schemas.microsoft.com/office/drawing/2014/main" id="{C90F28C9-0898-9C33-A192-A36BA97E06BF}"/>
              </a:ext>
            </a:extLst>
          </p:cNvPr>
          <p:cNvSpPr/>
          <p:nvPr/>
        </p:nvSpPr>
        <p:spPr bwMode="auto">
          <a:xfrm>
            <a:off x="7176002" y="4599000"/>
            <a:ext cx="3892498" cy="1215000"/>
          </a:xfrm>
          <a:prstGeom prst="rect">
            <a:avLst/>
          </a:prstGeom>
          <a:solidFill>
            <a:srgbClr val="234465">
              <a:alpha val="4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 Queue</a:t>
            </a:r>
          </a:p>
        </p:txBody>
      </p:sp>
      <p:sp>
        <p:nvSpPr>
          <p:cNvPr id="33" name="Active EQ">
            <a:extLst>
              <a:ext uri="{FF2B5EF4-FFF2-40B4-BE49-F238E27FC236}">
                <a16:creationId xmlns:a16="http://schemas.microsoft.com/office/drawing/2014/main" id="{69175594-AC17-61D8-8129-CE6EEE4F1F51}"/>
              </a:ext>
            </a:extLst>
          </p:cNvPr>
          <p:cNvSpPr/>
          <p:nvPr/>
        </p:nvSpPr>
        <p:spPr bwMode="auto">
          <a:xfrm>
            <a:off x="7172626" y="4599000"/>
            <a:ext cx="3892498" cy="1215000"/>
          </a:xfrm>
          <a:prstGeom prst="rect">
            <a:avLst/>
          </a:prstGeom>
          <a:solidFill>
            <a:schemeClr val="accent2">
              <a:lumMod val="75000"/>
              <a:alpha val="4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 Queue</a:t>
            </a:r>
          </a:p>
        </p:txBody>
      </p:sp>
      <p:grpSp>
        <p:nvGrpSpPr>
          <p:cNvPr id="22" name="Idle EL">
            <a:extLst>
              <a:ext uri="{FF2B5EF4-FFF2-40B4-BE49-F238E27FC236}">
                <a16:creationId xmlns:a16="http://schemas.microsoft.com/office/drawing/2014/main" id="{5E90837A-5E40-4CEC-E224-B8A5D2CCE913}"/>
              </a:ext>
            </a:extLst>
          </p:cNvPr>
          <p:cNvGrpSpPr/>
          <p:nvPr/>
        </p:nvGrpSpPr>
        <p:grpSpPr>
          <a:xfrm>
            <a:off x="4631411" y="4374000"/>
            <a:ext cx="2025000" cy="2025000"/>
            <a:chOff x="4634787" y="4374000"/>
            <a:chExt cx="2025000" cy="202500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C70109F-09BE-81B6-3C7D-F1B893B13F47}"/>
                </a:ext>
              </a:extLst>
            </p:cNvPr>
            <p:cNvGrpSpPr/>
            <p:nvPr/>
          </p:nvGrpSpPr>
          <p:grpSpPr>
            <a:xfrm rot="5400000">
              <a:off x="4634787" y="4374000"/>
              <a:ext cx="2025000" cy="2025000"/>
              <a:chOff x="4569531" y="2309422"/>
              <a:chExt cx="2025000" cy="2025000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2A0BB580-063B-A48D-580D-C2775D797E38}"/>
                  </a:ext>
                </a:extLst>
              </p:cNvPr>
              <p:cNvGrpSpPr/>
              <p:nvPr/>
            </p:nvGrpSpPr>
            <p:grpSpPr>
              <a:xfrm>
                <a:off x="4569531" y="2309422"/>
                <a:ext cx="2025000" cy="2025000"/>
                <a:chOff x="4716269" y="2037783"/>
                <a:chExt cx="2025000" cy="2025000"/>
              </a:xfrm>
            </p:grpSpPr>
            <p:sp>
              <p:nvSpPr>
                <p:cNvPr id="30" name="Chord 29">
                  <a:extLst>
                    <a:ext uri="{FF2B5EF4-FFF2-40B4-BE49-F238E27FC236}">
                      <a16:creationId xmlns:a16="http://schemas.microsoft.com/office/drawing/2014/main" id="{30A7B467-EE36-7D2B-915D-025423138190}"/>
                    </a:ext>
                  </a:extLst>
                </p:cNvPr>
                <p:cNvSpPr/>
                <p:nvPr/>
              </p:nvSpPr>
              <p:spPr bwMode="auto">
                <a:xfrm>
                  <a:off x="4716269" y="2037783"/>
                  <a:ext cx="2025000" cy="2025000"/>
                </a:xfrm>
                <a:prstGeom prst="chord">
                  <a:avLst>
                    <a:gd name="adj1" fmla="val 1111314"/>
                    <a:gd name="adj2" fmla="val 9717870"/>
                  </a:avLst>
                </a:prstGeom>
                <a:solidFill>
                  <a:srgbClr val="234465">
                    <a:alpha val="40000"/>
                  </a:srgbClr>
                </a:solidFill>
                <a:ln w="19050">
                  <a:solidFill>
                    <a:schemeClr val="tx1">
                      <a:lumMod val="75000"/>
                      <a:alpha val="8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001">
                  <a:schemeClr val="dk2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31" name="Chord 30">
                  <a:extLst>
                    <a:ext uri="{FF2B5EF4-FFF2-40B4-BE49-F238E27FC236}">
                      <a16:creationId xmlns:a16="http://schemas.microsoft.com/office/drawing/2014/main" id="{F7430650-A740-DAFB-8D30-284B0A354938}"/>
                    </a:ext>
                  </a:extLst>
                </p:cNvPr>
                <p:cNvSpPr/>
                <p:nvPr/>
              </p:nvSpPr>
              <p:spPr bwMode="auto">
                <a:xfrm flipV="1">
                  <a:off x="4716269" y="2037783"/>
                  <a:ext cx="2025000" cy="2025000"/>
                </a:xfrm>
                <a:prstGeom prst="chord">
                  <a:avLst>
                    <a:gd name="adj1" fmla="val 1111314"/>
                    <a:gd name="adj2" fmla="val 9717870"/>
                  </a:avLst>
                </a:prstGeom>
                <a:solidFill>
                  <a:srgbClr val="234465">
                    <a:alpha val="40000"/>
                  </a:srgbClr>
                </a:solidFill>
                <a:ln w="19050">
                  <a:solidFill>
                    <a:schemeClr val="tx1">
                      <a:lumMod val="75000"/>
                      <a:alpha val="8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001">
                  <a:schemeClr val="dk2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26" name="Arrow: Circular 25">
                <a:extLst>
                  <a:ext uri="{FF2B5EF4-FFF2-40B4-BE49-F238E27FC236}">
                    <a16:creationId xmlns:a16="http://schemas.microsoft.com/office/drawing/2014/main" id="{930F7500-B4BB-432F-A4C3-68889E574F4C}"/>
                  </a:ext>
                </a:extLst>
              </p:cNvPr>
              <p:cNvSpPr/>
              <p:nvPr/>
            </p:nvSpPr>
            <p:spPr bwMode="auto">
              <a:xfrm rot="5400000">
                <a:off x="4615869" y="2355760"/>
                <a:ext cx="1932324" cy="1932324"/>
              </a:xfrm>
              <a:prstGeom prst="circularArrow">
                <a:avLst>
                  <a:gd name="adj1" fmla="val 5627"/>
                  <a:gd name="adj2" fmla="val 773256"/>
                  <a:gd name="adj3" fmla="val 12308470"/>
                  <a:gd name="adj4" fmla="val 8654563"/>
                  <a:gd name="adj5" fmla="val 10971"/>
                </a:avLst>
              </a:prstGeom>
              <a:solidFill>
                <a:srgbClr val="234465">
                  <a:alpha val="80000"/>
                </a:srgbClr>
              </a:solidFill>
              <a:ln w="19050">
                <a:solidFill>
                  <a:schemeClr val="tx1">
                    <a:lumMod val="75000"/>
                    <a:alpha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Arrow: Circular 27">
                <a:extLst>
                  <a:ext uri="{FF2B5EF4-FFF2-40B4-BE49-F238E27FC236}">
                    <a16:creationId xmlns:a16="http://schemas.microsoft.com/office/drawing/2014/main" id="{3F7BF9C8-9B4A-A486-8E0B-D941250CDB91}"/>
                  </a:ext>
                </a:extLst>
              </p:cNvPr>
              <p:cNvSpPr/>
              <p:nvPr/>
            </p:nvSpPr>
            <p:spPr bwMode="auto">
              <a:xfrm rot="16200000">
                <a:off x="4615869" y="2355760"/>
                <a:ext cx="1932324" cy="1932324"/>
              </a:xfrm>
              <a:prstGeom prst="circularArrow">
                <a:avLst>
                  <a:gd name="adj1" fmla="val 5627"/>
                  <a:gd name="adj2" fmla="val 773256"/>
                  <a:gd name="adj3" fmla="val 12308470"/>
                  <a:gd name="adj4" fmla="val 8654563"/>
                  <a:gd name="adj5" fmla="val 10971"/>
                </a:avLst>
              </a:prstGeom>
              <a:solidFill>
                <a:srgbClr val="234465">
                  <a:alpha val="80000"/>
                </a:srgbClr>
              </a:solidFill>
              <a:ln w="19050">
                <a:solidFill>
                  <a:schemeClr val="tx1">
                    <a:lumMod val="75000"/>
                    <a:alpha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3256169-6B34-0B3C-8578-C1C39A1C9F83}"/>
                </a:ext>
              </a:extLst>
            </p:cNvPr>
            <p:cNvSpPr txBox="1"/>
            <p:nvPr/>
          </p:nvSpPr>
          <p:spPr>
            <a:xfrm>
              <a:off x="4755175" y="4730338"/>
              <a:ext cx="1780791" cy="1312324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38100">
              <a:solidFill>
                <a:schemeClr val="tx1"/>
              </a:solidFill>
            </a:ln>
          </p:spPr>
          <p:txBody>
            <a:bodyPr vert="horz" wrap="square" lIns="144000" tIns="108000" rIns="144000" bIns="108000" rtlCol="0" anchor="ctr" anchorCtr="0">
              <a:no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400" b="1" dirty="0"/>
                <a:t>Paused</a:t>
              </a:r>
            </a:p>
          </p:txBody>
        </p:sp>
      </p:grpSp>
      <p:grpSp>
        <p:nvGrpSpPr>
          <p:cNvPr id="6" name="Active EL">
            <a:extLst>
              <a:ext uri="{FF2B5EF4-FFF2-40B4-BE49-F238E27FC236}">
                <a16:creationId xmlns:a16="http://schemas.microsoft.com/office/drawing/2014/main" id="{4457FFA1-FEC0-F417-BBC2-0DAA54F24FFF}"/>
              </a:ext>
            </a:extLst>
          </p:cNvPr>
          <p:cNvGrpSpPr/>
          <p:nvPr/>
        </p:nvGrpSpPr>
        <p:grpSpPr>
          <a:xfrm rot="5400000">
            <a:off x="4634787" y="4374000"/>
            <a:ext cx="2025000" cy="2025000"/>
            <a:chOff x="4569531" y="2309422"/>
            <a:chExt cx="2025000" cy="2025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1B3E271-527A-57EA-96E3-6F85A674D2F7}"/>
                </a:ext>
              </a:extLst>
            </p:cNvPr>
            <p:cNvGrpSpPr/>
            <p:nvPr/>
          </p:nvGrpSpPr>
          <p:grpSpPr>
            <a:xfrm>
              <a:off x="4569531" y="2309422"/>
              <a:ext cx="2025000" cy="2025000"/>
              <a:chOff x="4716269" y="2037783"/>
              <a:chExt cx="2025000" cy="2025000"/>
            </a:xfrm>
          </p:grpSpPr>
          <p:sp>
            <p:nvSpPr>
              <p:cNvPr id="3" name="Chord 2">
                <a:extLst>
                  <a:ext uri="{FF2B5EF4-FFF2-40B4-BE49-F238E27FC236}">
                    <a16:creationId xmlns:a16="http://schemas.microsoft.com/office/drawing/2014/main" id="{6DDFAFC0-1268-5A03-30B0-5F4FFDFADB6A}"/>
                  </a:ext>
                </a:extLst>
              </p:cNvPr>
              <p:cNvSpPr/>
              <p:nvPr/>
            </p:nvSpPr>
            <p:spPr bwMode="auto">
              <a:xfrm>
                <a:off x="4716269" y="2037783"/>
                <a:ext cx="2025000" cy="2025000"/>
              </a:xfrm>
              <a:prstGeom prst="chord">
                <a:avLst>
                  <a:gd name="adj1" fmla="val 1111314"/>
                  <a:gd name="adj2" fmla="val 9717870"/>
                </a:avLst>
              </a:prstGeom>
              <a:solidFill>
                <a:schemeClr val="accent2">
                  <a:lumMod val="75000"/>
                  <a:alpha val="40000"/>
                </a:schemeClr>
              </a:solidFill>
              <a:ln w="19050">
                <a:solidFill>
                  <a:schemeClr val="tx1">
                    <a:lumMod val="75000"/>
                    <a:alpha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Chord 12">
                <a:extLst>
                  <a:ext uri="{FF2B5EF4-FFF2-40B4-BE49-F238E27FC236}">
                    <a16:creationId xmlns:a16="http://schemas.microsoft.com/office/drawing/2014/main" id="{BE375FE9-9571-5FF0-D77C-82216791127A}"/>
                  </a:ext>
                </a:extLst>
              </p:cNvPr>
              <p:cNvSpPr/>
              <p:nvPr/>
            </p:nvSpPr>
            <p:spPr bwMode="auto">
              <a:xfrm flipV="1">
                <a:off x="4716269" y="2037783"/>
                <a:ext cx="2025000" cy="2025000"/>
              </a:xfrm>
              <a:prstGeom prst="chord">
                <a:avLst>
                  <a:gd name="adj1" fmla="val 1111314"/>
                  <a:gd name="adj2" fmla="val 9717870"/>
                </a:avLst>
              </a:prstGeom>
              <a:solidFill>
                <a:schemeClr val="accent2">
                  <a:lumMod val="75000"/>
                  <a:alpha val="40000"/>
                </a:schemeClr>
              </a:solidFill>
              <a:ln w="19050">
                <a:solidFill>
                  <a:schemeClr val="tx1">
                    <a:lumMod val="75000"/>
                    <a:alpha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" name="Arrow: Circular 10">
              <a:extLst>
                <a:ext uri="{FF2B5EF4-FFF2-40B4-BE49-F238E27FC236}">
                  <a16:creationId xmlns:a16="http://schemas.microsoft.com/office/drawing/2014/main" id="{DB981D0B-E0A2-9AF0-FABB-7325766388BE}"/>
                </a:ext>
              </a:extLst>
            </p:cNvPr>
            <p:cNvSpPr/>
            <p:nvPr/>
          </p:nvSpPr>
          <p:spPr bwMode="auto">
            <a:xfrm rot="5400000">
              <a:off x="4615869" y="2355760"/>
              <a:ext cx="1932324" cy="1932324"/>
            </a:xfrm>
            <a:prstGeom prst="circularArrow">
              <a:avLst>
                <a:gd name="adj1" fmla="val 5627"/>
                <a:gd name="adj2" fmla="val 773256"/>
                <a:gd name="adj3" fmla="val 12308470"/>
                <a:gd name="adj4" fmla="val 8654563"/>
                <a:gd name="adj5" fmla="val 10971"/>
              </a:avLst>
            </a:prstGeom>
            <a:solidFill>
              <a:srgbClr val="234465">
                <a:alpha val="80000"/>
              </a:srgb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solidFill>
                  <a:srgbClr val="FFFFFF"/>
                </a:solidFill>
              </a:endParaRPr>
            </a:p>
          </p:txBody>
        </p:sp>
        <p:sp>
          <p:nvSpPr>
            <p:cNvPr id="15" name="Arrow: Circular 14">
              <a:extLst>
                <a:ext uri="{FF2B5EF4-FFF2-40B4-BE49-F238E27FC236}">
                  <a16:creationId xmlns:a16="http://schemas.microsoft.com/office/drawing/2014/main" id="{83A15716-E721-4B9B-B00C-8074A30104DF}"/>
                </a:ext>
              </a:extLst>
            </p:cNvPr>
            <p:cNvSpPr/>
            <p:nvPr/>
          </p:nvSpPr>
          <p:spPr bwMode="auto">
            <a:xfrm rot="16200000">
              <a:off x="4615869" y="2355760"/>
              <a:ext cx="1932324" cy="1932324"/>
            </a:xfrm>
            <a:prstGeom prst="circularArrow">
              <a:avLst>
                <a:gd name="adj1" fmla="val 5627"/>
                <a:gd name="adj2" fmla="val 773256"/>
                <a:gd name="adj3" fmla="val 12308470"/>
                <a:gd name="adj4" fmla="val 8654563"/>
                <a:gd name="adj5" fmla="val 10971"/>
              </a:avLst>
            </a:prstGeom>
            <a:solidFill>
              <a:srgbClr val="234465">
                <a:alpha val="80000"/>
              </a:srgb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72933CE-2DEF-5C55-A88E-E4A0D356DF98}"/>
              </a:ext>
            </a:extLst>
          </p:cNvPr>
          <p:cNvSpPr/>
          <p:nvPr/>
        </p:nvSpPr>
        <p:spPr bwMode="auto">
          <a:xfrm>
            <a:off x="7316799" y="5165163"/>
            <a:ext cx="1107909" cy="442674"/>
          </a:xfrm>
          <a:prstGeom prst="roundRect">
            <a:avLst/>
          </a:prstGeom>
          <a:solidFill>
            <a:schemeClr val="accent3">
              <a:lumMod val="75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</a:rPr>
              <a:t>Callback</a:t>
            </a:r>
          </a:p>
        </p:txBody>
      </p:sp>
      <p:sp>
        <p:nvSpPr>
          <p:cNvPr id="19" name="Return">
            <a:extLst>
              <a:ext uri="{FF2B5EF4-FFF2-40B4-BE49-F238E27FC236}">
                <a16:creationId xmlns:a16="http://schemas.microsoft.com/office/drawing/2014/main" id="{A66BA1B0-9BFF-B4A0-8378-AB1B5C72F0AF}"/>
              </a:ext>
            </a:extLst>
          </p:cNvPr>
          <p:cNvSpPr/>
          <p:nvPr/>
        </p:nvSpPr>
        <p:spPr bwMode="auto">
          <a:xfrm rot="10800000">
            <a:off x="2411673" y="5274000"/>
            <a:ext cx="962368" cy="962368"/>
          </a:xfrm>
          <a:prstGeom prst="circularArrow">
            <a:avLst>
              <a:gd name="adj1" fmla="val 11076"/>
              <a:gd name="adj2" fmla="val 1386965"/>
              <a:gd name="adj3" fmla="val 13807207"/>
              <a:gd name="adj4" fmla="val 7674527"/>
              <a:gd name="adj5" fmla="val 12817"/>
            </a:avLst>
          </a:prstGeom>
          <a:solidFill>
            <a:srgbClr val="C000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BDD1A1-AB9E-6317-A5E7-24ADD5C1D223}"/>
              </a:ext>
            </a:extLst>
          </p:cNvPr>
          <p:cNvSpPr txBox="1"/>
          <p:nvPr/>
        </p:nvSpPr>
        <p:spPr>
          <a:xfrm>
            <a:off x="4799413" y="3769950"/>
            <a:ext cx="1695749" cy="604049"/>
          </a:xfrm>
          <a:prstGeom prst="rect">
            <a:avLst/>
          </a:prstGeom>
          <a:noFill/>
          <a:ln w="381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Event Loop</a:t>
            </a:r>
          </a:p>
        </p:txBody>
      </p:sp>
    </p:spTree>
    <p:extLst>
      <p:ext uri="{BB962C8B-B14F-4D97-AF65-F5344CB8AC3E}">
        <p14:creationId xmlns:p14="http://schemas.microsoft.com/office/powerpoint/2010/main" val="248266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33333E-6 L -0.43164 -0.00023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8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9" grpId="0" animBg="1"/>
      <p:bldP spid="33" grpId="0" animBg="1"/>
      <p:bldP spid="63" grpId="0" animBg="1"/>
      <p:bldP spid="63" grpId="1" animBg="1"/>
      <p:bldP spid="19" grpId="0" animBg="1"/>
      <p:bldP spid="19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BCF095-3BA8-DA7E-AEB1-07C7EECC2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3CAA41-D85F-EB8F-6ED9-657F551B2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Loop Synchronization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90A6AE-A945-4995-80F1-0A3EB3AEE351}"/>
              </a:ext>
            </a:extLst>
          </p:cNvPr>
          <p:cNvSpPr/>
          <p:nvPr/>
        </p:nvSpPr>
        <p:spPr bwMode="auto">
          <a:xfrm>
            <a:off x="1123500" y="1539000"/>
            <a:ext cx="2970000" cy="4275000"/>
          </a:xfrm>
          <a:prstGeom prst="rect">
            <a:avLst/>
          </a:prstGeom>
          <a:solidFill>
            <a:srgbClr val="234465">
              <a:alpha val="4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Execution Stack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5B379E-5163-C40C-80F5-18A20E42E59D}"/>
              </a:ext>
            </a:extLst>
          </p:cNvPr>
          <p:cNvSpPr/>
          <p:nvPr/>
        </p:nvSpPr>
        <p:spPr bwMode="auto">
          <a:xfrm>
            <a:off x="7176002" y="1534598"/>
            <a:ext cx="3892498" cy="2839402"/>
          </a:xfrm>
          <a:prstGeom prst="rect">
            <a:avLst/>
          </a:prstGeom>
          <a:solidFill>
            <a:srgbClr val="234465">
              <a:alpha val="4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Browser APIs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0F28C9-0898-9C33-A192-A36BA97E06BF}"/>
              </a:ext>
            </a:extLst>
          </p:cNvPr>
          <p:cNvSpPr/>
          <p:nvPr/>
        </p:nvSpPr>
        <p:spPr bwMode="auto">
          <a:xfrm>
            <a:off x="7176002" y="4599000"/>
            <a:ext cx="3892498" cy="1215000"/>
          </a:xfrm>
          <a:prstGeom prst="rect">
            <a:avLst/>
          </a:prstGeom>
          <a:solidFill>
            <a:srgbClr val="234465">
              <a:alpha val="4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 Queue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BDD1A1-AB9E-6317-A5E7-24ADD5C1D223}"/>
              </a:ext>
            </a:extLst>
          </p:cNvPr>
          <p:cNvSpPr txBox="1"/>
          <p:nvPr/>
        </p:nvSpPr>
        <p:spPr>
          <a:xfrm>
            <a:off x="4799413" y="3769950"/>
            <a:ext cx="1695749" cy="604049"/>
          </a:xfrm>
          <a:prstGeom prst="rect">
            <a:avLst/>
          </a:prstGeom>
          <a:noFill/>
          <a:ln w="381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Event Loop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457FFA1-FEC0-F417-BBC2-0DAA54F24FFF}"/>
              </a:ext>
            </a:extLst>
          </p:cNvPr>
          <p:cNvGrpSpPr/>
          <p:nvPr/>
        </p:nvGrpSpPr>
        <p:grpSpPr>
          <a:xfrm rot="10800000">
            <a:off x="4634787" y="4374000"/>
            <a:ext cx="2025000" cy="2025000"/>
            <a:chOff x="4569531" y="2309422"/>
            <a:chExt cx="2025000" cy="2025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1B3E271-527A-57EA-96E3-6F85A674D2F7}"/>
                </a:ext>
              </a:extLst>
            </p:cNvPr>
            <p:cNvGrpSpPr/>
            <p:nvPr/>
          </p:nvGrpSpPr>
          <p:grpSpPr>
            <a:xfrm>
              <a:off x="4569531" y="2309422"/>
              <a:ext cx="2025000" cy="2025000"/>
              <a:chOff x="4716269" y="2037783"/>
              <a:chExt cx="2025000" cy="2025000"/>
            </a:xfrm>
          </p:grpSpPr>
          <p:sp>
            <p:nvSpPr>
              <p:cNvPr id="3" name="Chord 2">
                <a:extLst>
                  <a:ext uri="{FF2B5EF4-FFF2-40B4-BE49-F238E27FC236}">
                    <a16:creationId xmlns:a16="http://schemas.microsoft.com/office/drawing/2014/main" id="{6DDFAFC0-1268-5A03-30B0-5F4FFDFADB6A}"/>
                  </a:ext>
                </a:extLst>
              </p:cNvPr>
              <p:cNvSpPr/>
              <p:nvPr/>
            </p:nvSpPr>
            <p:spPr bwMode="auto">
              <a:xfrm>
                <a:off x="4716269" y="2037783"/>
                <a:ext cx="2025000" cy="2025000"/>
              </a:xfrm>
              <a:prstGeom prst="chord">
                <a:avLst>
                  <a:gd name="adj1" fmla="val 1111314"/>
                  <a:gd name="adj2" fmla="val 9717870"/>
                </a:avLst>
              </a:prstGeom>
              <a:solidFill>
                <a:schemeClr val="accent2">
                  <a:lumMod val="75000"/>
                  <a:alpha val="40000"/>
                </a:schemeClr>
              </a:solidFill>
              <a:ln w="19050">
                <a:solidFill>
                  <a:schemeClr val="tx1">
                    <a:lumMod val="75000"/>
                    <a:alpha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Chord 12">
                <a:extLst>
                  <a:ext uri="{FF2B5EF4-FFF2-40B4-BE49-F238E27FC236}">
                    <a16:creationId xmlns:a16="http://schemas.microsoft.com/office/drawing/2014/main" id="{BE375FE9-9571-5FF0-D77C-82216791127A}"/>
                  </a:ext>
                </a:extLst>
              </p:cNvPr>
              <p:cNvSpPr/>
              <p:nvPr/>
            </p:nvSpPr>
            <p:spPr bwMode="auto">
              <a:xfrm flipV="1">
                <a:off x="4716269" y="2037783"/>
                <a:ext cx="2025000" cy="2025000"/>
              </a:xfrm>
              <a:prstGeom prst="chord">
                <a:avLst>
                  <a:gd name="adj1" fmla="val 1111314"/>
                  <a:gd name="adj2" fmla="val 9717870"/>
                </a:avLst>
              </a:prstGeom>
              <a:solidFill>
                <a:schemeClr val="accent2">
                  <a:lumMod val="75000"/>
                  <a:alpha val="40000"/>
                </a:schemeClr>
              </a:solidFill>
              <a:ln w="19050">
                <a:solidFill>
                  <a:schemeClr val="tx1">
                    <a:lumMod val="75000"/>
                    <a:alpha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1" name="Arrow: Circular 10">
              <a:extLst>
                <a:ext uri="{FF2B5EF4-FFF2-40B4-BE49-F238E27FC236}">
                  <a16:creationId xmlns:a16="http://schemas.microsoft.com/office/drawing/2014/main" id="{DB981D0B-E0A2-9AF0-FABB-7325766388BE}"/>
                </a:ext>
              </a:extLst>
            </p:cNvPr>
            <p:cNvSpPr/>
            <p:nvPr/>
          </p:nvSpPr>
          <p:spPr bwMode="auto">
            <a:xfrm rot="5400000">
              <a:off x="4615869" y="2355760"/>
              <a:ext cx="1932324" cy="1932324"/>
            </a:xfrm>
            <a:prstGeom prst="circularArrow">
              <a:avLst>
                <a:gd name="adj1" fmla="val 5627"/>
                <a:gd name="adj2" fmla="val 773256"/>
                <a:gd name="adj3" fmla="val 12308470"/>
                <a:gd name="adj4" fmla="val 8654563"/>
                <a:gd name="adj5" fmla="val 10971"/>
              </a:avLst>
            </a:prstGeom>
            <a:solidFill>
              <a:srgbClr val="234465">
                <a:alpha val="80000"/>
              </a:srgb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solidFill>
                  <a:srgbClr val="FFFFFF"/>
                </a:solidFill>
              </a:endParaRPr>
            </a:p>
          </p:txBody>
        </p:sp>
        <p:sp>
          <p:nvSpPr>
            <p:cNvPr id="15" name="Arrow: Circular 14">
              <a:extLst>
                <a:ext uri="{FF2B5EF4-FFF2-40B4-BE49-F238E27FC236}">
                  <a16:creationId xmlns:a16="http://schemas.microsoft.com/office/drawing/2014/main" id="{83A15716-E721-4B9B-B00C-8074A30104DF}"/>
                </a:ext>
              </a:extLst>
            </p:cNvPr>
            <p:cNvSpPr/>
            <p:nvPr/>
          </p:nvSpPr>
          <p:spPr bwMode="auto">
            <a:xfrm rot="16200000">
              <a:off x="4615869" y="2355760"/>
              <a:ext cx="1932324" cy="1932324"/>
            </a:xfrm>
            <a:prstGeom prst="circularArrow">
              <a:avLst>
                <a:gd name="adj1" fmla="val 5627"/>
                <a:gd name="adj2" fmla="val 773256"/>
                <a:gd name="adj3" fmla="val 12308470"/>
                <a:gd name="adj4" fmla="val 8654563"/>
                <a:gd name="adj5" fmla="val 10971"/>
              </a:avLst>
            </a:prstGeom>
            <a:solidFill>
              <a:srgbClr val="234465">
                <a:alpha val="80000"/>
              </a:srgb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C8A96B1-AE42-FF9F-8D31-6E8F9E24E577}"/>
              </a:ext>
            </a:extLst>
          </p:cNvPr>
          <p:cNvSpPr txBox="1"/>
          <p:nvPr/>
        </p:nvSpPr>
        <p:spPr>
          <a:xfrm>
            <a:off x="1714729" y="3020338"/>
            <a:ext cx="1780791" cy="1312324"/>
          </a:xfrm>
          <a:prstGeom prst="rect">
            <a:avLst/>
          </a:prstGeom>
          <a:solidFill>
            <a:srgbClr val="FFFFFF">
              <a:alpha val="80000"/>
            </a:srgbClr>
          </a:solidFill>
          <a:ln w="38100">
            <a:solidFill>
              <a:schemeClr val="tx1"/>
            </a:solidFill>
          </a:ln>
        </p:spPr>
        <p:txBody>
          <a:bodyPr vert="horz" wrap="square" lIns="144000" tIns="108000" rIns="144000" bIns="108000" rtlCol="0" anchor="ctr" anchorCtr="0">
            <a:no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/>
              <a:t>Idle</a:t>
            </a:r>
          </a:p>
        </p:txBody>
      </p:sp>
      <p:sp>
        <p:nvSpPr>
          <p:cNvPr id="19" name="Rounded Rectangular Callout 6">
            <a:extLst>
              <a:ext uri="{FF2B5EF4-FFF2-40B4-BE49-F238E27FC236}">
                <a16:creationId xmlns:a16="http://schemas.microsoft.com/office/drawing/2014/main" id="{2C5352AB-3800-15AB-4920-3825EA61BE9D}"/>
              </a:ext>
            </a:extLst>
          </p:cNvPr>
          <p:cNvSpPr/>
          <p:nvPr/>
        </p:nvSpPr>
        <p:spPr bwMode="auto">
          <a:xfrm>
            <a:off x="4174742" y="2969259"/>
            <a:ext cx="2649389" cy="442674"/>
          </a:xfrm>
          <a:prstGeom prst="wedgeRoundRectCallout">
            <a:avLst>
              <a:gd name="adj1" fmla="val -3107"/>
              <a:gd name="adj2" fmla="val 16818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</a:rPr>
              <a:t>Waiting for events</a:t>
            </a:r>
          </a:p>
        </p:txBody>
      </p:sp>
    </p:spTree>
    <p:extLst>
      <p:ext uri="{BB962C8B-B14F-4D97-AF65-F5344CB8AC3E}">
        <p14:creationId xmlns:p14="http://schemas.microsoft.com/office/powerpoint/2010/main" val="111982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4D1013-CF55-4575-9ABC-4B047880FE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524000"/>
            <a:ext cx="2590800" cy="2590800"/>
          </a:xfrm>
          <a:prstGeom prst="rect">
            <a:avLst/>
          </a:prstGeom>
        </p:spPr>
      </p:pic>
      <p:sp>
        <p:nvSpPr>
          <p:cNvPr id="5" name="Subtitle 4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Objects Holding Asynchronous Operations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Promises</a:t>
            </a:r>
          </a:p>
        </p:txBody>
      </p:sp>
    </p:spTree>
    <p:extLst>
      <p:ext uri="{BB962C8B-B14F-4D97-AF65-F5344CB8AC3E}">
        <p14:creationId xmlns:p14="http://schemas.microsoft.com/office/powerpoint/2010/main" val="1251195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263275" y="1121149"/>
            <a:ext cx="9857169" cy="52328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200" dirty="0"/>
              <a:t>A promise is an </a:t>
            </a:r>
            <a:r>
              <a:rPr lang="en-US" sz="3200" b="1" dirty="0">
                <a:solidFill>
                  <a:schemeClr val="bg1"/>
                </a:solidFill>
              </a:rPr>
              <a:t>asynchronous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action</a:t>
            </a:r>
            <a:r>
              <a:rPr lang="en-US" sz="3200" dirty="0"/>
              <a:t> that </a:t>
            </a:r>
            <a:r>
              <a:rPr lang="en-US" sz="3200" b="1" dirty="0">
                <a:solidFill>
                  <a:schemeClr val="bg1"/>
                </a:solidFill>
              </a:rPr>
              <a:t>may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complete</a:t>
            </a:r>
            <a:r>
              <a:rPr lang="en-US" sz="3200" dirty="0"/>
              <a:t> at some point and </a:t>
            </a:r>
            <a:r>
              <a:rPr lang="en-US" sz="3200" b="1" dirty="0">
                <a:solidFill>
                  <a:schemeClr val="bg1"/>
                </a:solidFill>
              </a:rPr>
              <a:t>produce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a value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200" dirty="0"/>
              <a:t>States: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Pending</a:t>
            </a:r>
            <a:r>
              <a:rPr lang="en-US" sz="3000" dirty="0"/>
              <a:t> - operation still running (unfinished)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Fulfilled</a:t>
            </a:r>
            <a:r>
              <a:rPr lang="en-US" sz="3000" dirty="0"/>
              <a:t> -</a:t>
            </a:r>
            <a:r>
              <a:rPr lang="bg-BG" sz="3000" dirty="0"/>
              <a:t> </a:t>
            </a:r>
            <a:r>
              <a:rPr lang="en-US" sz="3000" dirty="0"/>
              <a:t>operation finished </a:t>
            </a:r>
            <a:r>
              <a:rPr lang="bg-BG" sz="3000" dirty="0"/>
              <a:t>(</a:t>
            </a:r>
            <a:r>
              <a:rPr lang="en-US" sz="3000" dirty="0"/>
              <a:t>the result is available</a:t>
            </a:r>
            <a:r>
              <a:rPr lang="bg-BG" sz="3000" dirty="0"/>
              <a:t>)</a:t>
            </a:r>
            <a:endParaRPr lang="en-US" sz="3000" dirty="0"/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Failed</a:t>
            </a:r>
            <a:r>
              <a:rPr lang="en-US" sz="3000" dirty="0"/>
              <a:t> -</a:t>
            </a:r>
            <a:r>
              <a:rPr lang="bg-BG" sz="3000" dirty="0"/>
              <a:t> </a:t>
            </a:r>
            <a:r>
              <a:rPr lang="en-US" sz="3000" dirty="0"/>
              <a:t>operation failed</a:t>
            </a:r>
            <a:r>
              <a:rPr lang="bg-BG" sz="3000" dirty="0"/>
              <a:t> (</a:t>
            </a:r>
            <a:r>
              <a:rPr lang="en-US" sz="3000" dirty="0"/>
              <a:t>an error is present)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3200" dirty="0"/>
              <a:t>Promises use the </a:t>
            </a:r>
            <a:r>
              <a:rPr lang="en-US" sz="3200" b="1" dirty="0">
                <a:solidFill>
                  <a:schemeClr val="bg1"/>
                </a:solidFill>
              </a:rPr>
              <a:t>Promise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class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Promise?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766000" y="5149410"/>
            <a:ext cx="4343400" cy="587441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987">
              <a:defRPr/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new Promise</a:t>
            </a:r>
            <a:r>
              <a:rPr lang="en-US" sz="2400" b="1" dirty="0">
                <a:latin typeface="Consolas" panose="020B0609020204030204" pitchFamily="49" charset="0"/>
              </a:rPr>
              <a:t>(executor);</a:t>
            </a:r>
          </a:p>
        </p:txBody>
      </p:sp>
    </p:spTree>
    <p:extLst>
      <p:ext uri="{BB962C8B-B14F-4D97-AF65-F5344CB8AC3E}">
        <p14:creationId xmlns:p14="http://schemas.microsoft.com/office/powerpoint/2010/main" val="212293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 bwMode="auto">
          <a:xfrm>
            <a:off x="4858041" y="3472200"/>
            <a:ext cx="5025000" cy="2971800"/>
          </a:xfrm>
          <a:prstGeom prst="roundRect">
            <a:avLst>
              <a:gd name="adj" fmla="val 11957"/>
            </a:avLst>
          </a:prstGeom>
          <a:solidFill>
            <a:schemeClr val="bg1">
              <a:alpha val="80000"/>
            </a:schemeClr>
          </a:solidFill>
          <a:ln w="19050">
            <a:solidFill>
              <a:schemeClr val="bg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216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218987">
              <a:defRPr/>
            </a:pP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Promise</a:t>
            </a:r>
          </a:p>
          <a:p>
            <a:pPr defTabSz="1218987">
              <a:defRPr/>
            </a:pP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endParaRPr>
          </a:p>
          <a:p>
            <a:pPr defTabSz="1218987">
              <a:defRPr/>
            </a:pP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endParaRPr>
          </a:p>
          <a:p>
            <a:pPr defTabSz="1218987">
              <a:defRPr/>
            </a:pP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endParaRPr>
          </a:p>
          <a:p>
            <a:pPr defTabSz="1218987">
              <a:defRPr/>
            </a:pP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endParaRPr>
          </a:p>
          <a:p>
            <a:pPr defTabSz="1218987">
              <a:defRPr/>
            </a:pP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endParaRPr>
          </a:p>
          <a:p>
            <a:pPr defTabSz="1218987">
              <a:defRPr/>
            </a:pP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5128040" y="4914044"/>
            <a:ext cx="1620001" cy="52780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1218987">
              <a:defRPr/>
            </a:pPr>
            <a:r>
              <a:rPr lang="en-US" sz="2500" b="1" dirty="0">
                <a:solidFill>
                  <a:srgbClr val="FFFFFF"/>
                </a:solidFill>
                <a:latin typeface="Consolas" panose="020B0609020204030204" pitchFamily="49" charset="0"/>
              </a:rPr>
              <a:t>then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endParaRPr>
          </a:p>
        </p:txBody>
      </p:sp>
      <p:sp>
        <p:nvSpPr>
          <p:cNvPr id="34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Promise Flowchart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C7037FD-079A-7DEF-18A6-29CB6344E771}"/>
              </a:ext>
            </a:extLst>
          </p:cNvPr>
          <p:cNvGrpSpPr/>
          <p:nvPr/>
        </p:nvGrpSpPr>
        <p:grpSpPr>
          <a:xfrm>
            <a:off x="5128040" y="4101593"/>
            <a:ext cx="4517877" cy="527804"/>
            <a:chOff x="5150999" y="2976593"/>
            <a:chExt cx="4517877" cy="527804"/>
          </a:xfrm>
        </p:grpSpPr>
        <p:sp>
          <p:nvSpPr>
            <p:cNvPr id="19" name="Rounded Rectangle 12">
              <a:extLst>
                <a:ext uri="{FF2B5EF4-FFF2-40B4-BE49-F238E27FC236}">
                  <a16:creationId xmlns:a16="http://schemas.microsoft.com/office/drawing/2014/main" id="{2BD9CE3E-6AA0-8BCC-107C-575C7CF5310A}"/>
                </a:ext>
              </a:extLst>
            </p:cNvPr>
            <p:cNvSpPr/>
            <p:nvPr/>
          </p:nvSpPr>
          <p:spPr bwMode="auto">
            <a:xfrm>
              <a:off x="5150999" y="2976593"/>
              <a:ext cx="4517877" cy="527804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1218987">
                <a:defRPr/>
              </a:pPr>
              <a:r>
                <a:rPr lang="en-US" sz="25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Executor</a:t>
              </a:r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endParaRPr>
            </a:p>
          </p:txBody>
        </p:sp>
        <p:sp>
          <p:nvSpPr>
            <p:cNvPr id="5" name="Rounded Rectangle 4"/>
            <p:cNvSpPr/>
            <p:nvPr/>
          </p:nvSpPr>
          <p:spPr bwMode="auto">
            <a:xfrm>
              <a:off x="6953756" y="3059520"/>
              <a:ext cx="1218164" cy="361950"/>
            </a:xfrm>
            <a:prstGeom prst="roundRect">
              <a:avLst/>
            </a:prstGeom>
            <a:solidFill>
              <a:srgbClr val="234465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>
                <a:defRPr/>
              </a:pPr>
              <a:r>
                <a:rPr lang="en-US" sz="2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resolve</a:t>
              </a: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8323697" y="3059520"/>
              <a:ext cx="1218164" cy="361950"/>
            </a:xfrm>
            <a:prstGeom prst="roundRect">
              <a:avLst/>
            </a:prstGeom>
            <a:solidFill>
              <a:srgbClr val="234465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987">
                <a:defRPr/>
              </a:pPr>
              <a:r>
                <a:rPr lang="en-US" sz="2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reject</a:t>
              </a:r>
            </a:p>
          </p:txBody>
        </p:sp>
      </p:grpSp>
      <p:sp>
        <p:nvSpPr>
          <p:cNvPr id="16" name="Rounded Rectangle 12">
            <a:extLst>
              <a:ext uri="{FF2B5EF4-FFF2-40B4-BE49-F238E27FC236}">
                <a16:creationId xmlns:a16="http://schemas.microsoft.com/office/drawing/2014/main" id="{A1126DDA-A141-890E-5851-D7261F888A49}"/>
              </a:ext>
            </a:extLst>
          </p:cNvPr>
          <p:cNvSpPr/>
          <p:nvPr/>
        </p:nvSpPr>
        <p:spPr bwMode="auto">
          <a:xfrm>
            <a:off x="5128040" y="5726496"/>
            <a:ext cx="1620001" cy="52780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1218987">
              <a:defRPr/>
            </a:pPr>
            <a:r>
              <a:rPr lang="en-US" sz="2500" b="1" dirty="0">
                <a:solidFill>
                  <a:srgbClr val="FFFFFF"/>
                </a:solidFill>
                <a:latin typeface="Consolas" panose="020B0609020204030204" pitchFamily="49" charset="0"/>
              </a:rPr>
              <a:t>catch</a:t>
            </a:r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A242151-C655-5E45-D3C0-B7B6982AC595}"/>
              </a:ext>
            </a:extLst>
          </p:cNvPr>
          <p:cNvGrpSpPr/>
          <p:nvPr/>
        </p:nvGrpSpPr>
        <p:grpSpPr>
          <a:xfrm>
            <a:off x="7539880" y="2394000"/>
            <a:ext cx="3776120" cy="1835521"/>
            <a:chOff x="7539880" y="1927061"/>
            <a:chExt cx="3776120" cy="1835521"/>
          </a:xfrm>
        </p:grpSpPr>
        <p:cxnSp>
          <p:nvCxnSpPr>
            <p:cNvPr id="2054" name="Straight Arrow Connector 2053"/>
            <p:cNvCxnSpPr>
              <a:cxnSpLocks/>
              <a:stCxn id="5" idx="0"/>
              <a:endCxn id="61" idx="1"/>
            </p:cNvCxnSpPr>
            <p:nvPr/>
          </p:nvCxnSpPr>
          <p:spPr>
            <a:xfrm rot="5400000" flipH="1" flipV="1">
              <a:off x="7586228" y="2080768"/>
              <a:ext cx="1635465" cy="1728162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Rectangle 60"/>
            <p:cNvSpPr/>
            <p:nvPr/>
          </p:nvSpPr>
          <p:spPr>
            <a:xfrm>
              <a:off x="9268041" y="1927061"/>
              <a:ext cx="2047959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defTabSz="1218987">
                <a:defRPr/>
              </a:pPr>
              <a:r>
                <a:rPr lang="en-US" sz="2000" b="1" dirty="0">
                  <a:ln w="0"/>
                  <a:solidFill>
                    <a:srgbClr val="234465"/>
                  </a:solidFill>
                  <a:latin typeface="Consolas" panose="020B0609020204030204" pitchFamily="49" charset="0"/>
                </a:rPr>
                <a:t>return data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E0466A7-A3DA-5633-8A13-32D8A10BD6D3}"/>
                </a:ext>
              </a:extLst>
            </p:cNvPr>
            <p:cNvSpPr/>
            <p:nvPr/>
          </p:nvSpPr>
          <p:spPr>
            <a:xfrm>
              <a:off x="9268041" y="2478026"/>
              <a:ext cx="2047959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defTabSz="1218987">
                <a:defRPr/>
              </a:pPr>
              <a:r>
                <a:rPr lang="en-US" sz="2000" b="1" dirty="0">
                  <a:ln w="0"/>
                  <a:solidFill>
                    <a:srgbClr val="234465"/>
                  </a:solidFill>
                  <a:latin typeface="Consolas" panose="020B0609020204030204" pitchFamily="49" charset="0"/>
                </a:rPr>
                <a:t>throw error</a:t>
              </a:r>
            </a:p>
          </p:txBody>
        </p:sp>
        <p:cxnSp>
          <p:nvCxnSpPr>
            <p:cNvPr id="21" name="Straight Arrow Connector 2053">
              <a:extLst>
                <a:ext uri="{FF2B5EF4-FFF2-40B4-BE49-F238E27FC236}">
                  <a16:creationId xmlns:a16="http://schemas.microsoft.com/office/drawing/2014/main" id="{6FAB37B6-9A84-2550-B5F4-D07C46149D79}"/>
                </a:ext>
              </a:extLst>
            </p:cNvPr>
            <p:cNvCxnSpPr>
              <a:cxnSpLocks/>
              <a:stCxn id="7" idx="0"/>
              <a:endCxn id="20" idx="1"/>
            </p:cNvCxnSpPr>
            <p:nvPr/>
          </p:nvCxnSpPr>
          <p:spPr>
            <a:xfrm rot="5400000" flipH="1" flipV="1">
              <a:off x="8546680" y="3041221"/>
              <a:ext cx="1084500" cy="358221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Rounded Rectangle 4">
            <a:extLst>
              <a:ext uri="{FF2B5EF4-FFF2-40B4-BE49-F238E27FC236}">
                <a16:creationId xmlns:a16="http://schemas.microsoft.com/office/drawing/2014/main" id="{40AA7B78-F7F1-D772-B389-7132468DBD7D}"/>
              </a:ext>
            </a:extLst>
          </p:cNvPr>
          <p:cNvSpPr/>
          <p:nvPr/>
        </p:nvSpPr>
        <p:spPr bwMode="auto">
          <a:xfrm>
            <a:off x="900410" y="4922557"/>
            <a:ext cx="3135026" cy="510778"/>
          </a:xfrm>
          <a:prstGeom prst="roundRect">
            <a:avLst/>
          </a:prstGeom>
          <a:solidFill>
            <a:srgbClr val="23446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1218987">
              <a:defRPr/>
            </a:pPr>
            <a:r>
              <a:rPr lang="en-US" sz="24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 callback</a:t>
            </a:r>
            <a:endParaRPr lang="en-US" sz="24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45" name="Rounded Rectangle 4">
            <a:extLst>
              <a:ext uri="{FF2B5EF4-FFF2-40B4-BE49-F238E27FC236}">
                <a16:creationId xmlns:a16="http://schemas.microsoft.com/office/drawing/2014/main" id="{77A165BD-9ED7-E95F-F9E8-32F3D1B62E9A}"/>
              </a:ext>
            </a:extLst>
          </p:cNvPr>
          <p:cNvSpPr/>
          <p:nvPr/>
        </p:nvSpPr>
        <p:spPr bwMode="auto">
          <a:xfrm>
            <a:off x="900410" y="5735009"/>
            <a:ext cx="3135026" cy="510778"/>
          </a:xfrm>
          <a:prstGeom prst="roundRect">
            <a:avLst/>
          </a:prstGeom>
          <a:solidFill>
            <a:srgbClr val="23446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1218987">
              <a:defRPr/>
            </a:pPr>
            <a:r>
              <a:rPr lang="en-US" sz="24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Error callback</a:t>
            </a:r>
            <a:endParaRPr lang="en-US" sz="24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42C99D6-A5F7-DBE5-7488-7FB3F52EEDF9}"/>
              </a:ext>
            </a:extLst>
          </p:cNvPr>
          <p:cNvGrpSpPr/>
          <p:nvPr/>
        </p:nvGrpSpPr>
        <p:grpSpPr>
          <a:xfrm>
            <a:off x="4035436" y="4546470"/>
            <a:ext cx="3504443" cy="631476"/>
            <a:chOff x="4035436" y="4546470"/>
            <a:chExt cx="3504443" cy="631476"/>
          </a:xfrm>
        </p:grpSpPr>
        <p:cxnSp>
          <p:nvCxnSpPr>
            <p:cNvPr id="28" name="Straight Arrow Connector 2053">
              <a:extLst>
                <a:ext uri="{FF2B5EF4-FFF2-40B4-BE49-F238E27FC236}">
                  <a16:creationId xmlns:a16="http://schemas.microsoft.com/office/drawing/2014/main" id="{06EB525C-A263-24A9-AB46-78517BF29DB7}"/>
                </a:ext>
              </a:extLst>
            </p:cNvPr>
            <p:cNvCxnSpPr>
              <a:cxnSpLocks/>
              <a:stCxn id="13" idx="3"/>
              <a:endCxn id="5" idx="2"/>
            </p:cNvCxnSpPr>
            <p:nvPr/>
          </p:nvCxnSpPr>
          <p:spPr>
            <a:xfrm flipV="1">
              <a:off x="6748041" y="4546470"/>
              <a:ext cx="791838" cy="631476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2053">
              <a:extLst>
                <a:ext uri="{FF2B5EF4-FFF2-40B4-BE49-F238E27FC236}">
                  <a16:creationId xmlns:a16="http://schemas.microsoft.com/office/drawing/2014/main" id="{A7EAF1E6-9618-18BA-572C-8CAD23893E92}"/>
                </a:ext>
              </a:extLst>
            </p:cNvPr>
            <p:cNvCxnSpPr>
              <a:cxnSpLocks/>
              <a:stCxn id="42" idx="3"/>
              <a:endCxn id="13" idx="1"/>
            </p:cNvCxnSpPr>
            <p:nvPr/>
          </p:nvCxnSpPr>
          <p:spPr>
            <a:xfrm>
              <a:off x="4035436" y="5177946"/>
              <a:ext cx="109260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3887F40-D81F-BACB-1DBD-CE8143E4DC74}"/>
              </a:ext>
            </a:extLst>
          </p:cNvPr>
          <p:cNvGrpSpPr/>
          <p:nvPr/>
        </p:nvGrpSpPr>
        <p:grpSpPr>
          <a:xfrm>
            <a:off x="4035436" y="4546470"/>
            <a:ext cx="4874384" cy="1443928"/>
            <a:chOff x="4035436" y="4546470"/>
            <a:chExt cx="4874384" cy="1443928"/>
          </a:xfrm>
        </p:grpSpPr>
        <p:cxnSp>
          <p:nvCxnSpPr>
            <p:cNvPr id="31" name="Straight Arrow Connector 2053">
              <a:extLst>
                <a:ext uri="{FF2B5EF4-FFF2-40B4-BE49-F238E27FC236}">
                  <a16:creationId xmlns:a16="http://schemas.microsoft.com/office/drawing/2014/main" id="{C19FFA27-DDE7-5AAE-1826-8C8E7C2347D7}"/>
                </a:ext>
              </a:extLst>
            </p:cNvPr>
            <p:cNvCxnSpPr>
              <a:cxnSpLocks/>
              <a:stCxn id="16" idx="3"/>
              <a:endCxn id="7" idx="2"/>
            </p:cNvCxnSpPr>
            <p:nvPr/>
          </p:nvCxnSpPr>
          <p:spPr>
            <a:xfrm flipV="1">
              <a:off x="6748041" y="4546470"/>
              <a:ext cx="2161779" cy="1443928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2053">
              <a:extLst>
                <a:ext uri="{FF2B5EF4-FFF2-40B4-BE49-F238E27FC236}">
                  <a16:creationId xmlns:a16="http://schemas.microsoft.com/office/drawing/2014/main" id="{DE8C0E7E-86B0-5D24-C8EB-19CE2FC76CB6}"/>
                </a:ext>
              </a:extLst>
            </p:cNvPr>
            <p:cNvCxnSpPr>
              <a:cxnSpLocks/>
              <a:stCxn id="45" idx="3"/>
              <a:endCxn id="16" idx="1"/>
            </p:cNvCxnSpPr>
            <p:nvPr/>
          </p:nvCxnSpPr>
          <p:spPr>
            <a:xfrm>
              <a:off x="4035436" y="5990398"/>
              <a:ext cx="109260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AutoShape 7">
            <a:extLst>
              <a:ext uri="{FF2B5EF4-FFF2-40B4-BE49-F238E27FC236}">
                <a16:creationId xmlns:a16="http://schemas.microsoft.com/office/drawing/2014/main" id="{39784E59-F734-E114-DE85-7749D6EB94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629" y="3012499"/>
            <a:ext cx="4276110" cy="919401"/>
          </a:xfrm>
          <a:prstGeom prst="wedgeRoundRectCallout">
            <a:avLst>
              <a:gd name="adj1" fmla="val 57157"/>
              <a:gd name="adj2" fmla="val 38446"/>
              <a:gd name="adj3" fmla="val 16667"/>
            </a:avLst>
          </a:prstGeom>
          <a:solidFill>
            <a:srgbClr val="234465">
              <a:alpha val="80000"/>
            </a:srgbClr>
          </a:solidFill>
          <a:ln w="19050" cap="flat" cmpd="sng" algn="ctr">
            <a:solidFill>
              <a:srgbClr val="234465">
                <a:lumMod val="75000"/>
                <a:alpha val="8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2400" b="1" noProof="1">
                <a:solidFill>
                  <a:srgbClr val="FFFFFF"/>
                </a:solidFill>
                <a:latin typeface="Calibri"/>
              </a:rPr>
              <a:t>Constructor takes Executor function as parameter</a:t>
            </a:r>
          </a:p>
        </p:txBody>
      </p:sp>
      <p:sp>
        <p:nvSpPr>
          <p:cNvPr id="57" name="AutoShape 7">
            <a:extLst>
              <a:ext uri="{FF2B5EF4-FFF2-40B4-BE49-F238E27FC236}">
                <a16:creationId xmlns:a16="http://schemas.microsoft.com/office/drawing/2014/main" id="{5EA3DB66-89E9-5D9B-FDB8-9B46F39F2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5915" y="1300353"/>
            <a:ext cx="3285950" cy="919401"/>
          </a:xfrm>
          <a:prstGeom prst="wedgeRoundRectCallout">
            <a:avLst>
              <a:gd name="adj1" fmla="val 58326"/>
              <a:gd name="adj2" fmla="val 48642"/>
              <a:gd name="adj3" fmla="val 16667"/>
            </a:avLst>
          </a:prstGeom>
          <a:solidFill>
            <a:srgbClr val="234465">
              <a:alpha val="80000"/>
            </a:srgbClr>
          </a:solidFill>
          <a:ln w="19050" cap="flat" cmpd="sng" algn="ctr">
            <a:solidFill>
              <a:srgbClr val="234465">
                <a:lumMod val="75000"/>
                <a:alpha val="8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2400" b="1" noProof="1">
                <a:solidFill>
                  <a:srgbClr val="FFFFFF"/>
                </a:solidFill>
                <a:latin typeface="Calibri"/>
              </a:rPr>
              <a:t>Promise resolves with data or throws error</a:t>
            </a:r>
          </a:p>
        </p:txBody>
      </p:sp>
    </p:spTree>
    <p:extLst>
      <p:ext uri="{BB962C8B-B14F-4D97-AF65-F5344CB8AC3E}">
        <p14:creationId xmlns:p14="http://schemas.microsoft.com/office/powerpoint/2010/main" val="251439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5" grpId="0" animBg="1"/>
      <p:bldP spid="52" grpId="0" animBg="1"/>
      <p:bldP spid="5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917166" y="2110578"/>
            <a:ext cx="6931434" cy="3531837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987">
              <a:spcBef>
                <a:spcPts val="200"/>
              </a:spcBef>
              <a:spcAft>
                <a:spcPts val="200"/>
              </a:spcAft>
              <a:defRPr/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new Promise</a:t>
            </a:r>
            <a:r>
              <a:rPr lang="en-US" sz="2400" b="1" dirty="0">
                <a:latin typeface="Consolas" panose="020B0609020204030204" pitchFamily="49" charset="0"/>
              </a:rPr>
              <a:t>(function(resolve, reject) {</a:t>
            </a:r>
          </a:p>
          <a:p>
            <a:pPr defTabSz="1218987">
              <a:spcBef>
                <a:spcPts val="200"/>
              </a:spcBef>
              <a:spcAft>
                <a:spcPts val="200"/>
              </a:spcAft>
              <a:defRPr/>
            </a:pPr>
            <a:r>
              <a:rPr lang="en-US" sz="2400" b="1" dirty="0">
                <a:latin typeface="Consolas" panose="020B0609020204030204" pitchFamily="49" charset="0"/>
              </a:rPr>
              <a:t>  </a:t>
            </a:r>
            <a:r>
              <a:rPr lang="en-US" sz="2400" b="1" dirty="0" err="1">
                <a:latin typeface="Consolas" panose="020B0609020204030204" pitchFamily="49" charset="0"/>
              </a:rPr>
              <a:t>setTimeout</a:t>
            </a:r>
            <a:r>
              <a:rPr lang="en-US" sz="2400" b="1" dirty="0">
                <a:latin typeface="Consolas" panose="020B0609020204030204" pitchFamily="49" charset="0"/>
              </a:rPr>
              <a:t>(function() { </a:t>
            </a:r>
          </a:p>
          <a:p>
            <a:pPr defTabSz="1218987">
              <a:spcBef>
                <a:spcPts val="200"/>
              </a:spcBef>
              <a:spcAft>
                <a:spcPts val="200"/>
              </a:spcAft>
              <a:defRPr/>
            </a:pPr>
            <a:r>
              <a:rPr lang="en-US" sz="2400" b="1" dirty="0">
                <a:latin typeface="Consolas" panose="020B0609020204030204" pitchFamily="49" charset="0"/>
              </a:rPr>
              <a:t>    resolve('done'); </a:t>
            </a:r>
          </a:p>
          <a:p>
            <a:pPr defTabSz="1218987">
              <a:spcBef>
                <a:spcPts val="200"/>
              </a:spcBef>
              <a:spcAft>
                <a:spcPts val="200"/>
              </a:spcAft>
              <a:defRPr/>
            </a:pPr>
            <a:r>
              <a:rPr lang="en-US" sz="2400" b="1" dirty="0">
                <a:latin typeface="Consolas" panose="020B0609020204030204" pitchFamily="49" charset="0"/>
              </a:rPr>
              <a:t>  }, 500);</a:t>
            </a:r>
          </a:p>
          <a:p>
            <a:pPr defTabSz="1218987">
              <a:spcBef>
                <a:spcPts val="200"/>
              </a:spcBef>
              <a:spcAft>
                <a:spcPts val="200"/>
              </a:spcAft>
              <a:defRPr/>
            </a:pPr>
            <a:r>
              <a:rPr lang="en-US" sz="2400" b="1" dirty="0">
                <a:latin typeface="Consolas" panose="020B0609020204030204" pitchFamily="49" charset="0"/>
              </a:rPr>
              <a:t>})</a:t>
            </a:r>
          </a:p>
          <a:p>
            <a:pPr defTabSz="1218987">
              <a:spcBef>
                <a:spcPts val="200"/>
              </a:spcBef>
              <a:spcAft>
                <a:spcPts val="200"/>
              </a:spcAft>
              <a:defRPr/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.then(function(res) {</a:t>
            </a:r>
          </a:p>
          <a:p>
            <a:pPr defTabSz="1218987">
              <a:spcBef>
                <a:spcPts val="200"/>
              </a:spcBef>
              <a:spcAft>
                <a:spcPts val="200"/>
              </a:spcAft>
              <a:defRPr/>
            </a:pPr>
            <a:r>
              <a:rPr lang="en-US" sz="2400" b="1" dirty="0">
                <a:latin typeface="Consolas" panose="020B0609020204030204" pitchFamily="49" charset="0"/>
              </a:rPr>
              <a:t>  console.log('Then returned: ' + res);</a:t>
            </a:r>
          </a:p>
          <a:p>
            <a:pPr defTabSz="1218987">
              <a:spcBef>
                <a:spcPts val="200"/>
              </a:spcBef>
              <a:spcAft>
                <a:spcPts val="200"/>
              </a:spcAft>
              <a:defRPr/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})</a:t>
            </a:r>
            <a:r>
              <a:rPr lang="en-US" sz="2400" b="1" dirty="0"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Promise.then() – Example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14400" y="1232143"/>
            <a:ext cx="6934200" cy="587441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987">
              <a:defRPr/>
            </a:pPr>
            <a:r>
              <a:rPr lang="en-US" sz="2400" b="1" dirty="0">
                <a:latin typeface="Consolas" panose="020B0609020204030204" pitchFamily="49" charset="0"/>
              </a:rPr>
              <a:t>console.log('Before promise');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3048000" y="3722288"/>
            <a:ext cx="3048000" cy="316312"/>
          </a:xfrm>
          <a:prstGeom prst="wedgeRoundRectCallout">
            <a:avLst>
              <a:gd name="adj1" fmla="val -58722"/>
              <a:gd name="adj2" fmla="val -33987"/>
              <a:gd name="adj3" fmla="val 16667"/>
            </a:avLst>
          </a:prstGeom>
          <a:solidFill>
            <a:srgbClr val="234465">
              <a:alpha val="80000"/>
            </a:srgbClr>
          </a:solidFill>
          <a:ln w="19050" cap="flat" cmpd="sng" algn="ctr">
            <a:solidFill>
              <a:srgbClr val="234465">
                <a:lumMod val="75000"/>
                <a:alpha val="8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2400" b="1" noProof="1">
                <a:solidFill>
                  <a:srgbClr val="FFFFFF"/>
                </a:solidFill>
                <a:latin typeface="Calibri"/>
              </a:rPr>
              <a:t>Resolved after 500 ms</a:t>
            </a: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914400" y="5933409"/>
            <a:ext cx="6934200" cy="587441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987">
              <a:defRPr/>
            </a:pPr>
            <a:r>
              <a:rPr lang="en-US" sz="2400" b="1" dirty="0">
                <a:latin typeface="Consolas" panose="020B0609020204030204" pitchFamily="49" charset="0"/>
              </a:rPr>
              <a:t>console.log('After promise');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8087871" y="3020442"/>
            <a:ext cx="3713330" cy="556664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987">
              <a:buClr>
                <a:srgbClr val="F2B254"/>
              </a:buClr>
              <a:buSzPct val="100000"/>
              <a:defRPr/>
            </a:pPr>
            <a:r>
              <a:rPr lang="en-US" sz="2200" b="1" i="1" noProof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// Before promise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8087871" y="3760268"/>
            <a:ext cx="3713330" cy="556664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987">
              <a:buClr>
                <a:srgbClr val="F2B254"/>
              </a:buClr>
              <a:buSzPct val="100000"/>
              <a:defRPr/>
            </a:pPr>
            <a:r>
              <a:rPr lang="en-US" sz="2200" b="1" i="1" noProof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// After promise</a:t>
            </a: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8080667" y="4482915"/>
            <a:ext cx="3720534" cy="556664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987">
              <a:buClr>
                <a:srgbClr val="F2B254"/>
              </a:buClr>
              <a:buSzPct val="100000"/>
              <a:defRPr/>
            </a:pPr>
            <a:r>
              <a:rPr lang="en-US" sz="2200" b="1" i="1" noProof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// Then returned: done</a:t>
            </a:r>
          </a:p>
        </p:txBody>
      </p:sp>
    </p:spTree>
    <p:extLst>
      <p:ext uri="{BB962C8B-B14F-4D97-AF65-F5344CB8AC3E}">
        <p14:creationId xmlns:p14="http://schemas.microsoft.com/office/powerpoint/2010/main" val="49019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362200" y="2011798"/>
            <a:ext cx="9067800" cy="3111209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987">
              <a:spcBef>
                <a:spcPts val="200"/>
              </a:spcBef>
              <a:spcAft>
                <a:spcPts val="200"/>
              </a:spcAft>
              <a:defRPr/>
            </a:pPr>
            <a:r>
              <a:rPr lang="en-US" sz="2400" b="1" dirty="0">
                <a:latin typeface="Consolas" panose="020B0609020204030204" pitchFamily="49" charset="0"/>
              </a:rPr>
              <a:t>new Promise(function (resolve, reject) {</a:t>
            </a:r>
          </a:p>
          <a:p>
            <a:pPr defTabSz="1218987">
              <a:spcBef>
                <a:spcPts val="200"/>
              </a:spcBef>
              <a:spcAft>
                <a:spcPts val="200"/>
              </a:spcAft>
              <a:defRPr/>
            </a:pPr>
            <a:r>
              <a:rPr lang="en-US" sz="2400" b="1" dirty="0">
                <a:latin typeface="Consolas" panose="020B0609020204030204" pitchFamily="49" charset="0"/>
              </a:rPr>
              <a:t>  </a:t>
            </a:r>
            <a:r>
              <a:rPr lang="en-US" sz="2400" b="1" dirty="0" err="1">
                <a:latin typeface="Consolas" panose="020B0609020204030204" pitchFamily="49" charset="0"/>
              </a:rPr>
              <a:t>setTimeout</a:t>
            </a:r>
            <a:r>
              <a:rPr lang="en-US" sz="2400" b="1" dirty="0">
                <a:latin typeface="Consolas" panose="020B0609020204030204" pitchFamily="49" charset="0"/>
              </a:rPr>
              <a:t>(function () {</a:t>
            </a:r>
          </a:p>
          <a:p>
            <a:pPr defTabSz="1218987">
              <a:spcBef>
                <a:spcPts val="200"/>
              </a:spcBef>
              <a:spcAft>
                <a:spcPts val="200"/>
              </a:spcAft>
              <a:defRPr/>
            </a:pPr>
            <a:r>
              <a:rPr lang="en-US" sz="2400" b="1" dirty="0">
                <a:latin typeface="Consolas" panose="020B0609020204030204" pitchFamily="49" charset="0"/>
              </a:rPr>
              <a:t>    reject('fail');</a:t>
            </a:r>
          </a:p>
          <a:p>
            <a:pPr defTabSz="1218987">
              <a:spcBef>
                <a:spcPts val="200"/>
              </a:spcBef>
              <a:spcAft>
                <a:spcPts val="200"/>
              </a:spcAft>
              <a:defRPr/>
            </a:pPr>
            <a:r>
              <a:rPr lang="en-US" sz="2400" b="1" dirty="0">
                <a:latin typeface="Consolas" panose="020B0609020204030204" pitchFamily="49" charset="0"/>
              </a:rPr>
              <a:t>  }, 500);</a:t>
            </a:r>
          </a:p>
          <a:p>
            <a:pPr defTabSz="1218987">
              <a:spcBef>
                <a:spcPts val="200"/>
              </a:spcBef>
              <a:spcAft>
                <a:spcPts val="200"/>
              </a:spcAft>
              <a:defRPr/>
            </a:pPr>
            <a:r>
              <a:rPr lang="en-US" sz="2400" b="1" dirty="0">
                <a:latin typeface="Consolas" panose="020B0609020204030204" pitchFamily="49" charset="0"/>
              </a:rPr>
              <a:t>})</a:t>
            </a:r>
          </a:p>
          <a:p>
            <a:pPr defTabSz="1218987">
              <a:spcBef>
                <a:spcPts val="200"/>
              </a:spcBef>
              <a:spcAft>
                <a:spcPts val="200"/>
              </a:spcAft>
              <a:defRPr/>
            </a:pPr>
            <a:r>
              <a:rPr lang="en-US" sz="2400" b="1" dirty="0">
                <a:latin typeface="Consolas" panose="020B0609020204030204" pitchFamily="49" charset="0"/>
              </a:rPr>
              <a:t>  .then (function (result) { console.log(result); })</a:t>
            </a:r>
          </a:p>
          <a:p>
            <a:pPr defTabSz="1218987">
              <a:spcBef>
                <a:spcPts val="200"/>
              </a:spcBef>
              <a:spcAft>
                <a:spcPts val="200"/>
              </a:spcAft>
              <a:defRPr/>
            </a:pPr>
            <a:r>
              <a:rPr lang="en-US" sz="2400" b="1" dirty="0">
                <a:latin typeface="Consolas" panose="020B0609020204030204" pitchFamily="49" charset="0"/>
              </a:rPr>
              <a:t>  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.catch (function(error) { console.log(error); });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Promise.catch() – Example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362200" y="1203881"/>
            <a:ext cx="9067800" cy="587441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987">
              <a:defRPr/>
            </a:pPr>
            <a:r>
              <a:rPr lang="en-US" sz="2400" b="1" dirty="0">
                <a:latin typeface="Consolas" panose="020B0609020204030204" pitchFamily="49" charset="0"/>
              </a:rPr>
              <a:t>console.log('Before promise');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495800" y="3567401"/>
            <a:ext cx="3429000" cy="527212"/>
          </a:xfrm>
          <a:prstGeom prst="wedgeRoundRectCallout">
            <a:avLst>
              <a:gd name="adj1" fmla="val -57272"/>
              <a:gd name="adj2" fmla="val -34478"/>
              <a:gd name="adj3" fmla="val 16667"/>
            </a:avLst>
          </a:prstGeom>
          <a:solidFill>
            <a:srgbClr val="234465">
              <a:alpha val="80000"/>
            </a:srgbClr>
          </a:solidFill>
          <a:ln w="19050" cap="flat" cmpd="sng" algn="ctr">
            <a:solidFill>
              <a:srgbClr val="234465">
                <a:lumMod val="75000"/>
                <a:alpha val="8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2400" b="1" noProof="1">
                <a:solidFill>
                  <a:srgbClr val="FFFFFF"/>
                </a:solidFill>
                <a:latin typeface="Calibri"/>
              </a:rPr>
              <a:t>Rejected after 500 ms</a:t>
            </a: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2362200" y="5493393"/>
            <a:ext cx="9067800" cy="587441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987">
              <a:defRPr/>
            </a:pPr>
            <a:r>
              <a:rPr lang="en-US" sz="2400" b="1" dirty="0">
                <a:latin typeface="Consolas" panose="020B0609020204030204" pitchFamily="49" charset="0"/>
              </a:rPr>
              <a:t>console.log('After promise');</a:t>
            </a:r>
          </a:p>
        </p:txBody>
      </p:sp>
    </p:spTree>
    <p:extLst>
      <p:ext uri="{BB962C8B-B14F-4D97-AF65-F5344CB8AC3E}">
        <p14:creationId xmlns:p14="http://schemas.microsoft.com/office/powerpoint/2010/main" val="132191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8E418F4-A722-49F6-B05E-49DF3F8BD5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Promise</a:t>
            </a:r>
            <a:r>
              <a:rPr lang="bg-BG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reject</a:t>
            </a:r>
            <a:r>
              <a:rPr lang="en-US" sz="3200" dirty="0"/>
              <a:t>(reason)</a:t>
            </a:r>
          </a:p>
          <a:p>
            <a:pPr marL="990106" lvl="1" indent="-457200">
              <a:lnSpc>
                <a:spcPct val="100000"/>
              </a:lnSpc>
            </a:pPr>
            <a:r>
              <a:rPr lang="en-US" sz="3000" dirty="0"/>
              <a:t>Returns an </a:t>
            </a:r>
            <a:r>
              <a:rPr lang="en-US" sz="3000" b="1" dirty="0">
                <a:solidFill>
                  <a:schemeClr val="bg1"/>
                </a:solidFill>
              </a:rPr>
              <a:t>object</a:t>
            </a:r>
            <a:r>
              <a:rPr lang="en-US" sz="3000" dirty="0"/>
              <a:t> that is </a:t>
            </a:r>
            <a:r>
              <a:rPr lang="en-US" sz="3000" b="1" dirty="0">
                <a:solidFill>
                  <a:schemeClr val="bg1"/>
                </a:solidFill>
              </a:rPr>
              <a:t>rejected</a:t>
            </a:r>
            <a:r>
              <a:rPr lang="en-US" sz="3000" dirty="0"/>
              <a:t> with the given </a:t>
            </a:r>
            <a:r>
              <a:rPr lang="en-US" sz="3000" b="1" dirty="0">
                <a:solidFill>
                  <a:schemeClr val="bg1"/>
                </a:solidFill>
              </a:rPr>
              <a:t>reason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Promise.resolve</a:t>
            </a:r>
            <a:r>
              <a:rPr lang="en-US" sz="3200" dirty="0"/>
              <a:t>(value)</a:t>
            </a:r>
          </a:p>
          <a:p>
            <a:pPr marL="990106" lvl="1" indent="-457200">
              <a:lnSpc>
                <a:spcPct val="100000"/>
              </a:lnSpc>
            </a:pPr>
            <a:r>
              <a:rPr lang="en-US" sz="3000" dirty="0"/>
              <a:t>Returns an object that is </a:t>
            </a:r>
            <a:r>
              <a:rPr lang="en-US" sz="3000" b="1" dirty="0">
                <a:solidFill>
                  <a:schemeClr val="bg1"/>
                </a:solidFill>
              </a:rPr>
              <a:t>resolved</a:t>
            </a:r>
            <a:r>
              <a:rPr lang="en-US" sz="3000" dirty="0"/>
              <a:t> with the given </a:t>
            </a:r>
            <a:r>
              <a:rPr lang="en-US" sz="3000" b="1" dirty="0">
                <a:solidFill>
                  <a:schemeClr val="bg1"/>
                </a:solidFill>
              </a:rPr>
              <a:t>value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Promise.all</a:t>
            </a:r>
            <a:r>
              <a:rPr lang="en-US" sz="3200" dirty="0"/>
              <a:t>(</a:t>
            </a:r>
            <a:r>
              <a:rPr lang="en-US" sz="3200" dirty="0" err="1"/>
              <a:t>iterable</a:t>
            </a:r>
            <a:r>
              <a:rPr lang="en-US" sz="3200" dirty="0"/>
              <a:t>)</a:t>
            </a:r>
          </a:p>
          <a:p>
            <a:pPr marL="1066236" lvl="1" indent="-457200">
              <a:lnSpc>
                <a:spcPct val="100000"/>
              </a:lnSpc>
            </a:pPr>
            <a:r>
              <a:rPr lang="en-US" sz="3000" dirty="0"/>
              <a:t>Returns a </a:t>
            </a:r>
            <a:r>
              <a:rPr lang="en-US" sz="3000" b="1" dirty="0">
                <a:solidFill>
                  <a:schemeClr val="bg1"/>
                </a:solidFill>
              </a:rPr>
              <a:t>promise</a:t>
            </a:r>
            <a:r>
              <a:rPr lang="en-US" sz="3000" dirty="0"/>
              <a:t> </a:t>
            </a:r>
          </a:p>
          <a:p>
            <a:pPr marL="1599143" lvl="2" indent="-457200">
              <a:lnSpc>
                <a:spcPct val="100000"/>
              </a:lnSpc>
            </a:pPr>
            <a:r>
              <a:rPr lang="en-US" sz="2800" dirty="0"/>
              <a:t>Fulfills when </a:t>
            </a:r>
            <a:r>
              <a:rPr lang="en-US" sz="2800" b="1" dirty="0">
                <a:solidFill>
                  <a:schemeClr val="bg1"/>
                </a:solidFill>
              </a:rPr>
              <a:t>all</a:t>
            </a:r>
            <a:r>
              <a:rPr lang="en-US" sz="2800" dirty="0"/>
              <a:t> of the promises </a:t>
            </a:r>
            <a:r>
              <a:rPr lang="en-US" sz="2800" b="1" dirty="0">
                <a:solidFill>
                  <a:schemeClr val="bg1"/>
                </a:solidFill>
              </a:rPr>
              <a:t>have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bg1"/>
                </a:solidFill>
              </a:rPr>
              <a:t>fulfilled</a:t>
            </a:r>
            <a:r>
              <a:rPr lang="en-US" sz="2800" dirty="0"/>
              <a:t> </a:t>
            </a:r>
          </a:p>
          <a:p>
            <a:pPr marL="1599143" lvl="2" indent="-457200">
              <a:lnSpc>
                <a:spcPct val="100000"/>
              </a:lnSpc>
            </a:pPr>
            <a:r>
              <a:rPr lang="en-US" sz="2800" dirty="0"/>
              <a:t>Rejects as soon as </a:t>
            </a:r>
            <a:r>
              <a:rPr lang="en-US" sz="2800" b="1" dirty="0">
                <a:solidFill>
                  <a:schemeClr val="bg1"/>
                </a:solidFill>
              </a:rPr>
              <a:t>one</a:t>
            </a:r>
            <a:r>
              <a:rPr lang="en-US" sz="2800" dirty="0"/>
              <a:t> of them </a:t>
            </a:r>
            <a:r>
              <a:rPr lang="en-US" sz="2800" b="1" dirty="0">
                <a:solidFill>
                  <a:schemeClr val="bg1"/>
                </a:solidFill>
              </a:rPr>
              <a:t>rejects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Promise Methods</a:t>
            </a:r>
          </a:p>
        </p:txBody>
      </p:sp>
    </p:spTree>
    <p:extLst>
      <p:ext uri="{BB962C8B-B14F-4D97-AF65-F5344CB8AC3E}">
        <p14:creationId xmlns:p14="http://schemas.microsoft.com/office/powerpoint/2010/main" val="910656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BD6B734-6B58-46D9-9D07-49E66F74BDF1}"/>
              </a:ext>
            </a:extLst>
          </p:cNvPr>
          <p:cNvGrpSpPr/>
          <p:nvPr/>
        </p:nvGrpSpPr>
        <p:grpSpPr>
          <a:xfrm>
            <a:off x="4312499" y="1459604"/>
            <a:ext cx="3567002" cy="2153494"/>
            <a:chOff x="4310911" y="1459604"/>
            <a:chExt cx="3567002" cy="215349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EF54544-DE53-4711-B34C-8B716B4268DF}"/>
                </a:ext>
              </a:extLst>
            </p:cNvPr>
            <p:cNvGrpSpPr/>
            <p:nvPr/>
          </p:nvGrpSpPr>
          <p:grpSpPr>
            <a:xfrm>
              <a:off x="5180012" y="1459604"/>
              <a:ext cx="1143001" cy="2153494"/>
              <a:chOff x="5332410" y="2155113"/>
              <a:chExt cx="1143001" cy="2153494"/>
            </a:xfrm>
            <a:solidFill>
              <a:schemeClr val="bg2"/>
            </a:solidFill>
          </p:grpSpPr>
          <p:sp>
            <p:nvSpPr>
              <p:cNvPr id="2" name="Arrow: U-Turn 1">
                <a:extLst>
                  <a:ext uri="{FF2B5EF4-FFF2-40B4-BE49-F238E27FC236}">
                    <a16:creationId xmlns:a16="http://schemas.microsoft.com/office/drawing/2014/main" id="{E91DF892-CFF7-4EA5-B284-BD95FE2E6022}"/>
                  </a:ext>
                </a:extLst>
              </p:cNvPr>
              <p:cNvSpPr/>
              <p:nvPr/>
            </p:nvSpPr>
            <p:spPr bwMode="auto">
              <a:xfrm>
                <a:off x="5408612" y="2155113"/>
                <a:ext cx="1066799" cy="1217263"/>
              </a:xfrm>
              <a:prstGeom prst="uturnArrow">
                <a:avLst/>
              </a:prstGeom>
              <a:grpFill/>
              <a:ln w="19050">
                <a:solidFill>
                  <a:schemeClr val="tx1">
                    <a:lumMod val="75000"/>
                    <a:alpha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bg-BG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" name="Arrow: U-Turn 6">
                <a:extLst>
                  <a:ext uri="{FF2B5EF4-FFF2-40B4-BE49-F238E27FC236}">
                    <a16:creationId xmlns:a16="http://schemas.microsoft.com/office/drawing/2014/main" id="{6943C52F-B3DD-4417-A070-2DBD2C2C9DF3}"/>
                  </a:ext>
                </a:extLst>
              </p:cNvPr>
              <p:cNvSpPr/>
              <p:nvPr/>
            </p:nvSpPr>
            <p:spPr bwMode="auto">
              <a:xfrm rot="10800000">
                <a:off x="5332410" y="3232414"/>
                <a:ext cx="1066798" cy="1076193"/>
              </a:xfrm>
              <a:prstGeom prst="uturnArrow">
                <a:avLst/>
              </a:prstGeom>
              <a:grpFill/>
              <a:ln w="19050">
                <a:solidFill>
                  <a:schemeClr val="tx1">
                    <a:lumMod val="75000"/>
                    <a:alpha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bg-BG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D3821D6-CDB3-4C02-8616-8657E9BC3652}"/>
                </a:ext>
              </a:extLst>
            </p:cNvPr>
            <p:cNvSpPr/>
            <p:nvPr/>
          </p:nvSpPr>
          <p:spPr>
            <a:xfrm>
              <a:off x="4310911" y="1751521"/>
              <a:ext cx="3567002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600" dirty="0">
                  <a:ln w="0"/>
                  <a:solidFill>
                    <a:schemeClr val="bg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nsolas" panose="020B0609020204030204" pitchFamily="49" charset="0"/>
                </a:rPr>
                <a:t>A  AX</a:t>
              </a:r>
            </a:p>
          </p:txBody>
        </p:sp>
      </p:grpSp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Asynchronous JavaScript and XML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AJAX</a:t>
            </a:r>
          </a:p>
        </p:txBody>
      </p:sp>
    </p:spTree>
    <p:extLst>
      <p:ext uri="{BB962C8B-B14F-4D97-AF65-F5344CB8AC3E}">
        <p14:creationId xmlns:p14="http://schemas.microsoft.com/office/powerpoint/2010/main" val="31397386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Promise.allSettled</a:t>
            </a:r>
            <a:r>
              <a:rPr lang="en-US" sz="3200" dirty="0"/>
              <a:t>(</a:t>
            </a:r>
            <a:r>
              <a:rPr lang="en-US" sz="3200" dirty="0" err="1"/>
              <a:t>iterable</a:t>
            </a:r>
            <a:r>
              <a:rPr lang="en-US" sz="3200" dirty="0"/>
              <a:t>)</a:t>
            </a:r>
          </a:p>
          <a:p>
            <a:pPr lvl="1" latinLnBrk="0">
              <a:buClr>
                <a:schemeClr val="tx1"/>
              </a:buClr>
            </a:pPr>
            <a:r>
              <a:rPr lang="en-US" sz="3000" dirty="0"/>
              <a:t>Wait until all promises have settled</a:t>
            </a:r>
            <a:endParaRPr lang="en-US" sz="30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buClr>
                <a:schemeClr val="tx1"/>
              </a:buClr>
            </a:pPr>
            <a:r>
              <a:rPr lang="en-US" sz="32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Promise.race</a:t>
            </a:r>
            <a:r>
              <a:rPr lang="en-US" sz="3200" dirty="0"/>
              <a:t>(</a:t>
            </a:r>
            <a:r>
              <a:rPr lang="en-US" sz="3200" dirty="0" err="1"/>
              <a:t>iterable</a:t>
            </a:r>
            <a:r>
              <a:rPr lang="en-US" sz="3200" dirty="0"/>
              <a:t>)</a:t>
            </a:r>
          </a:p>
          <a:p>
            <a:pPr lvl="1" latinLnBrk="0">
              <a:buClr>
                <a:schemeClr val="tx1"/>
              </a:buClr>
            </a:pPr>
            <a:r>
              <a:rPr lang="en-US" sz="3000" dirty="0"/>
              <a:t>Returns a promise that fulfills or rejects as soon as one of the promises in an iterable is settled</a:t>
            </a:r>
            <a:endParaRPr lang="en-US" sz="30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buClr>
                <a:schemeClr val="tx1"/>
              </a:buClr>
            </a:pPr>
            <a:r>
              <a:rPr lang="en-US" sz="32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Promise.prototype.finally</a:t>
            </a:r>
            <a:r>
              <a:rPr lang="en-US" sz="3200" dirty="0"/>
              <a:t>()</a:t>
            </a:r>
          </a:p>
          <a:p>
            <a:pPr lvl="1" latinLnBrk="0">
              <a:buClr>
                <a:schemeClr val="tx1"/>
              </a:buClr>
            </a:pPr>
            <a:r>
              <a:rPr lang="en-US" sz="3000" dirty="0"/>
              <a:t>The handler is called when the promise is settled</a:t>
            </a:r>
            <a:endParaRPr lang="en-US" sz="30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Promise Methods</a:t>
            </a:r>
          </a:p>
        </p:txBody>
      </p:sp>
    </p:spTree>
    <p:extLst>
      <p:ext uri="{BB962C8B-B14F-4D97-AF65-F5344CB8AC3E}">
        <p14:creationId xmlns:p14="http://schemas.microsoft.com/office/powerpoint/2010/main" val="287667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41</a:t>
            </a:fld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182642" y="1230952"/>
            <a:ext cx="9927138" cy="527604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The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fetch()</a:t>
            </a:r>
            <a:r>
              <a:rPr lang="en-US" sz="3200" dirty="0"/>
              <a:t> method allows making network requests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It is similar to </a:t>
            </a:r>
            <a:r>
              <a:rPr lang="en-US" sz="3200" b="1" dirty="0">
                <a:solidFill>
                  <a:schemeClr val="bg1"/>
                </a:solidFill>
              </a:rPr>
              <a:t>XMLHttpRequest</a:t>
            </a:r>
            <a:r>
              <a:rPr lang="en-US" sz="3200" dirty="0"/>
              <a:t> (XHR). The main </a:t>
            </a:r>
            <a:br>
              <a:rPr lang="en-US" sz="3200" dirty="0"/>
            </a:br>
            <a:r>
              <a:rPr lang="en-US" sz="3200" b="1" dirty="0">
                <a:solidFill>
                  <a:schemeClr val="bg1"/>
                </a:solidFill>
              </a:rPr>
              <a:t>difference</a:t>
            </a:r>
            <a:r>
              <a:rPr lang="en-US" sz="3200" dirty="0"/>
              <a:t> is that the </a:t>
            </a:r>
            <a:r>
              <a:rPr lang="en-US" sz="3200" b="1" dirty="0">
                <a:solidFill>
                  <a:schemeClr val="bg1"/>
                </a:solidFill>
              </a:rPr>
              <a:t>Fetch API</a:t>
            </a:r>
            <a:r>
              <a:rPr lang="en-US" sz="3200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3000" dirty="0"/>
              <a:t>Uses </a:t>
            </a:r>
            <a:r>
              <a:rPr lang="en-US" sz="3000" b="1" dirty="0">
                <a:solidFill>
                  <a:schemeClr val="bg1"/>
                </a:solidFill>
              </a:rPr>
              <a:t>Promises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3000" dirty="0"/>
              <a:t>Enables a </a:t>
            </a:r>
            <a:r>
              <a:rPr lang="en-US" sz="3000" b="1" dirty="0">
                <a:solidFill>
                  <a:schemeClr val="bg1"/>
                </a:solidFill>
              </a:rPr>
              <a:t>simpler</a:t>
            </a:r>
            <a:r>
              <a:rPr lang="en-US" sz="3000" dirty="0"/>
              <a:t> and </a:t>
            </a:r>
            <a:r>
              <a:rPr lang="en-US" sz="3000" b="1" dirty="0">
                <a:solidFill>
                  <a:schemeClr val="bg1"/>
                </a:solidFill>
              </a:rPr>
              <a:t>cleaner</a:t>
            </a:r>
            <a:r>
              <a:rPr lang="en-US" sz="3000" dirty="0"/>
              <a:t> API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3000" dirty="0"/>
              <a:t>Makes code more readable and maintainable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Fetch?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153600" y="5184000"/>
            <a:ext cx="5867400" cy="1428697"/>
          </a:xfrm>
          <a:prstGeom prst="rect">
            <a:avLst/>
          </a:prstGeom>
          <a:solidFill>
            <a:schemeClr val="accent6">
              <a:lumMod val="90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fetch</a:t>
            </a:r>
            <a:r>
              <a:rPr lang="en-US" sz="2400" b="1" dirty="0">
                <a:latin typeface="Consolas" panose="020B0609020204030204" pitchFamily="49" charset="0"/>
              </a:rPr>
              <a:t>('./</a:t>
            </a:r>
            <a:r>
              <a:rPr lang="en-US" sz="2400" b="1" dirty="0" err="1">
                <a:latin typeface="Consolas" panose="020B0609020204030204" pitchFamily="49" charset="0"/>
              </a:rPr>
              <a:t>api</a:t>
            </a:r>
            <a:r>
              <a:rPr lang="en-US" sz="2400" b="1" dirty="0">
                <a:latin typeface="Consolas" panose="020B0609020204030204" pitchFamily="49" charset="0"/>
              </a:rPr>
              <a:t>/</a:t>
            </a:r>
            <a:r>
              <a:rPr lang="en-US" sz="2400" b="1" dirty="0" err="1">
                <a:latin typeface="Consolas" panose="020B0609020204030204" pitchFamily="49" charset="0"/>
              </a:rPr>
              <a:t>some.json</a:t>
            </a:r>
            <a:r>
              <a:rPr lang="en-US" sz="2400" b="1" dirty="0">
                <a:latin typeface="Consolas" panose="020B0609020204030204" pitchFamily="49" charset="0"/>
              </a:rPr>
              <a:t>')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400" b="1" dirty="0">
                <a:latin typeface="Consolas" panose="020B0609020204030204" pitchFamily="49" charset="0"/>
              </a:rPr>
              <a:t>  .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then</a:t>
            </a:r>
            <a:r>
              <a:rPr lang="en-US" sz="2400" b="1" dirty="0">
                <a:latin typeface="Consolas" panose="020B0609020204030204" pitchFamily="49" charset="0"/>
              </a:rPr>
              <a:t>(function(response) {…})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400" b="1" dirty="0">
                <a:latin typeface="Consolas" panose="020B0609020204030204" pitchFamily="49" charset="0"/>
              </a:rPr>
              <a:t>  .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catch</a:t>
            </a:r>
            <a:r>
              <a:rPr lang="en-US" sz="2400" b="1" dirty="0">
                <a:latin typeface="Consolas" panose="020B0609020204030204" pitchFamily="49" charset="0"/>
              </a:rPr>
              <a:t>(function(err) {…})</a:t>
            </a:r>
          </a:p>
        </p:txBody>
      </p:sp>
    </p:spTree>
    <p:extLst>
      <p:ext uri="{BB962C8B-B14F-4D97-AF65-F5344CB8AC3E}">
        <p14:creationId xmlns:p14="http://schemas.microsoft.com/office/powerpoint/2010/main" val="244728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400" dirty="0"/>
              <a:t>The response of a </a:t>
            </a: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fetch()</a:t>
            </a:r>
            <a:r>
              <a:rPr lang="en-US" sz="3400" dirty="0"/>
              <a:t> request is a </a:t>
            </a:r>
            <a:r>
              <a:rPr lang="en-US" sz="3400" b="1" dirty="0">
                <a:solidFill>
                  <a:schemeClr val="bg1"/>
                </a:solidFill>
              </a:rPr>
              <a:t>Stream</a:t>
            </a:r>
            <a:r>
              <a:rPr lang="en-US" sz="3400" dirty="0"/>
              <a:t> object</a:t>
            </a:r>
          </a:p>
          <a:p>
            <a:pPr>
              <a:lnSpc>
                <a:spcPct val="100000"/>
              </a:lnSpc>
            </a:pPr>
            <a:r>
              <a:rPr lang="en-US" sz="3400" dirty="0"/>
              <a:t>The </a:t>
            </a:r>
            <a:r>
              <a:rPr lang="en-US" sz="3400" b="1" dirty="0">
                <a:solidFill>
                  <a:schemeClr val="bg1"/>
                </a:solidFill>
              </a:rPr>
              <a:t>reading</a:t>
            </a:r>
            <a:r>
              <a:rPr lang="en-US" sz="3400" dirty="0"/>
              <a:t> of the stream happens </a:t>
            </a:r>
            <a:r>
              <a:rPr lang="en-US" sz="3400" b="1" dirty="0">
                <a:solidFill>
                  <a:schemeClr val="bg1"/>
                </a:solidFill>
              </a:rPr>
              <a:t>asynchronously</a:t>
            </a:r>
          </a:p>
          <a:p>
            <a:pPr>
              <a:lnSpc>
                <a:spcPct val="100000"/>
              </a:lnSpc>
            </a:pPr>
            <a:r>
              <a:rPr lang="en-US" sz="3400" dirty="0"/>
              <a:t>When the </a:t>
            </a: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json()</a:t>
            </a:r>
            <a:r>
              <a:rPr lang="en-US" sz="3400" dirty="0"/>
              <a:t> method is called, a </a:t>
            </a:r>
            <a:r>
              <a:rPr lang="en-US" sz="3400" b="1" dirty="0">
                <a:solidFill>
                  <a:schemeClr val="bg1"/>
                </a:solidFill>
              </a:rPr>
              <a:t>Promise</a:t>
            </a:r>
            <a:r>
              <a:rPr lang="en-US" sz="3400" dirty="0"/>
              <a:t> is </a:t>
            </a:r>
            <a:r>
              <a:rPr lang="en-US" sz="3400" b="1" dirty="0">
                <a:solidFill>
                  <a:schemeClr val="bg1"/>
                </a:solidFill>
              </a:rPr>
              <a:t>returned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The </a:t>
            </a:r>
            <a:r>
              <a:rPr lang="en-US" sz="3200" b="1" dirty="0">
                <a:solidFill>
                  <a:schemeClr val="bg1"/>
                </a:solidFill>
              </a:rPr>
              <a:t>response status </a:t>
            </a:r>
            <a:r>
              <a:rPr lang="en-US" sz="3200" dirty="0"/>
              <a:t>is checked (should be </a:t>
            </a:r>
            <a:r>
              <a:rPr lang="en-US" sz="3200" b="1" dirty="0">
                <a:solidFill>
                  <a:schemeClr val="bg1"/>
                </a:solidFill>
              </a:rPr>
              <a:t>200</a:t>
            </a:r>
            <a:r>
              <a:rPr lang="en-US" sz="3200" dirty="0"/>
              <a:t>) </a:t>
            </a:r>
            <a:r>
              <a:rPr lang="en-US" sz="3200" b="1" dirty="0">
                <a:solidFill>
                  <a:schemeClr val="bg1"/>
                </a:solidFill>
              </a:rPr>
              <a:t>before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sz="3200" b="1" dirty="0">
                <a:solidFill>
                  <a:schemeClr val="bg1"/>
                </a:solidFill>
              </a:rPr>
              <a:t>parsing</a:t>
            </a:r>
            <a:r>
              <a:rPr lang="en-US" sz="3200" dirty="0"/>
              <a:t> the response as </a:t>
            </a:r>
            <a:r>
              <a:rPr lang="en-US" sz="3200" b="1" dirty="0">
                <a:solidFill>
                  <a:schemeClr val="bg1"/>
                </a:solidFill>
              </a:rPr>
              <a:t>JSON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Fetch Request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101000" y="4374000"/>
            <a:ext cx="8534400" cy="2269953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400" b="1" dirty="0">
                <a:latin typeface="Consolas" panose="020B0609020204030204" pitchFamily="49" charset="0"/>
              </a:rPr>
              <a:t>if (</a:t>
            </a:r>
            <a:r>
              <a:rPr lang="en-US" sz="2400" b="1" dirty="0" err="1">
                <a:latin typeface="Consolas" panose="020B0609020204030204" pitchFamily="49" charset="0"/>
              </a:rPr>
              <a:t>response.status</a:t>
            </a:r>
            <a:r>
              <a:rPr lang="en-US" sz="2400" b="1" dirty="0">
                <a:latin typeface="Consolas" panose="020B0609020204030204" pitchFamily="49" charset="0"/>
              </a:rPr>
              <a:t> !== 200) {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400" b="1" dirty="0">
                <a:latin typeface="Consolas" panose="020B0609020204030204" pitchFamily="49" charset="0"/>
              </a:rPr>
              <a:t>  </a:t>
            </a:r>
            <a:r>
              <a:rPr lang="en-US" sz="2400" b="1" i="1" dirty="0">
                <a:solidFill>
                  <a:schemeClr val="accent2"/>
                </a:solidFill>
                <a:latin typeface="Consolas" panose="020B0609020204030204" pitchFamily="49" charset="0"/>
              </a:rPr>
              <a:t>// handle error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400" b="1" dirty="0">
                <a:latin typeface="Consolas" panose="020B0609020204030204" pitchFamily="49" charset="0"/>
              </a:rPr>
              <a:t>}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400" b="1" dirty="0" err="1">
                <a:latin typeface="Consolas" panose="020B0609020204030204" pitchFamily="49" charset="0"/>
              </a:rPr>
              <a:t>response.json</a:t>
            </a:r>
            <a:r>
              <a:rPr lang="en-US" sz="2400" b="1" dirty="0">
                <a:latin typeface="Consolas" panose="020B0609020204030204" pitchFamily="49" charset="0"/>
              </a:rPr>
              <a:t>()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400" b="1" dirty="0">
                <a:latin typeface="Consolas" panose="020B0609020204030204" pitchFamily="49" charset="0"/>
              </a:rPr>
              <a:t>  .then(function(data) { console.log(data)})</a:t>
            </a:r>
          </a:p>
        </p:txBody>
      </p:sp>
    </p:spTree>
    <p:extLst>
      <p:ext uri="{BB962C8B-B14F-4D97-AF65-F5344CB8AC3E}">
        <p14:creationId xmlns:p14="http://schemas.microsoft.com/office/powerpoint/2010/main" val="70751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F8758C-D880-405D-8064-48BC418CD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957" y="63428"/>
            <a:ext cx="8625520" cy="882654"/>
          </a:xfrm>
        </p:spPr>
        <p:txBody>
          <a:bodyPr/>
          <a:lstStyle/>
          <a:p>
            <a:r>
              <a:rPr lang="en-US" dirty="0"/>
              <a:t>GET Request</a:t>
            </a:r>
            <a:endParaRPr lang="bg-BG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A586B2A0-39FB-4FF0-B56C-7A4CFBCE0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6000" y="2529000"/>
            <a:ext cx="9323063" cy="2157102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0" lvl="1"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latin typeface="Consolas" panose="020B0609020204030204" pitchFamily="49" charset="0"/>
              </a:rPr>
              <a:t>fetch('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https://api.github.com/users/testnakov/repos</a:t>
            </a:r>
            <a:r>
              <a:rPr lang="en-US" sz="2400" b="1" dirty="0">
                <a:latin typeface="Consolas" panose="020B0609020204030204" pitchFamily="49" charset="0"/>
              </a:rPr>
              <a:t>')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latin typeface="Consolas" panose="020B0609020204030204" pitchFamily="49" charset="0"/>
              </a:rPr>
              <a:t>  .then((response) =&gt; </a:t>
            </a:r>
            <a:r>
              <a:rPr lang="en-US" sz="2400" b="1" dirty="0" err="1">
                <a:latin typeface="Consolas" panose="020B0609020204030204" pitchFamily="49" charset="0"/>
              </a:rPr>
              <a:t>response.json</a:t>
            </a:r>
            <a:r>
              <a:rPr lang="en-US" sz="2400" b="1" dirty="0">
                <a:latin typeface="Consolas" panose="020B0609020204030204" pitchFamily="49" charset="0"/>
              </a:rPr>
              <a:t>())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latin typeface="Consolas" panose="020B0609020204030204" pitchFamily="49" charset="0"/>
              </a:rPr>
              <a:t>  .then((data) =&gt; console.log (data))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latin typeface="Consolas" panose="020B0609020204030204" pitchFamily="49" charset="0"/>
              </a:rPr>
              <a:t>  .catch((error) =&gt; </a:t>
            </a:r>
            <a:r>
              <a:rPr lang="en-US" sz="2400" b="1" dirty="0" err="1">
                <a:latin typeface="Consolas" panose="020B0609020204030204" pitchFamily="49" charset="0"/>
              </a:rPr>
              <a:t>console.error</a:t>
            </a:r>
            <a:r>
              <a:rPr lang="en-US" sz="2400" b="1" dirty="0">
                <a:latin typeface="Consolas" panose="020B0609020204030204" pitchFamily="49" charset="0"/>
              </a:rPr>
              <a:t>(error))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951D06-6994-44C6-8983-306CAA94092D}"/>
              </a:ext>
            </a:extLst>
          </p:cNvPr>
          <p:cNvSpPr/>
          <p:nvPr/>
        </p:nvSpPr>
        <p:spPr>
          <a:xfrm>
            <a:off x="1911000" y="1273716"/>
            <a:ext cx="8912593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3400" b="1" dirty="0">
                <a:solidFill>
                  <a:schemeClr val="bg1"/>
                </a:solidFill>
              </a:rPr>
              <a:t>Fetch API</a:t>
            </a:r>
            <a:r>
              <a:rPr lang="en-US" sz="3400" dirty="0"/>
              <a:t> uses the </a:t>
            </a:r>
            <a:r>
              <a:rPr lang="en-US" sz="3400" b="1" dirty="0">
                <a:solidFill>
                  <a:schemeClr val="bg1"/>
                </a:solidFill>
              </a:rPr>
              <a:t>GET</a:t>
            </a:r>
            <a:r>
              <a:rPr lang="en-US" sz="3400" dirty="0"/>
              <a:t> method so that a direct call would be like this</a:t>
            </a:r>
            <a:endParaRPr lang="bg-BG" sz="3400" dirty="0"/>
          </a:p>
        </p:txBody>
      </p:sp>
    </p:spTree>
    <p:extLst>
      <p:ext uri="{BB962C8B-B14F-4D97-AF65-F5344CB8AC3E}">
        <p14:creationId xmlns:p14="http://schemas.microsoft.com/office/powerpoint/2010/main" val="5059564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14854" y="1257411"/>
            <a:ext cx="10080382" cy="5546589"/>
          </a:xfrm>
        </p:spPr>
        <p:txBody>
          <a:bodyPr>
            <a:normAutofit/>
          </a:bodyPr>
          <a:lstStyle/>
          <a:p>
            <a:r>
              <a:rPr lang="en-US" sz="3200" dirty="0"/>
              <a:t>To make a </a:t>
            </a:r>
            <a:r>
              <a:rPr lang="en-US" sz="3200" b="1" dirty="0">
                <a:solidFill>
                  <a:schemeClr val="bg1"/>
                </a:solidFill>
              </a:rPr>
              <a:t>POST</a:t>
            </a:r>
            <a:r>
              <a:rPr lang="en-US" sz="3200" dirty="0"/>
              <a:t> request, we can set the </a:t>
            </a:r>
            <a:r>
              <a:rPr lang="en-US" sz="3200" b="1" dirty="0">
                <a:solidFill>
                  <a:schemeClr val="bg1"/>
                </a:solidFill>
              </a:rPr>
              <a:t>method</a:t>
            </a:r>
            <a:r>
              <a:rPr lang="en-US" sz="3200" dirty="0"/>
              <a:t> and </a:t>
            </a:r>
            <a:br>
              <a:rPr lang="en-US" sz="3200" dirty="0"/>
            </a:br>
            <a:r>
              <a:rPr lang="en-US" sz="3200" b="1" dirty="0">
                <a:solidFill>
                  <a:schemeClr val="bg1"/>
                </a:solidFill>
              </a:rPr>
              <a:t>body</a:t>
            </a:r>
            <a:r>
              <a:rPr lang="en-US" sz="3200" dirty="0"/>
              <a:t> parameters in the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fetch()</a:t>
            </a:r>
            <a:r>
              <a:rPr lang="en-US" sz="3200" dirty="0"/>
              <a:t> options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Request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406000" y="2529000"/>
            <a:ext cx="9191710" cy="2680322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latinLnBrk="1"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latin typeface="Consolas" panose="020B0609020204030204" pitchFamily="49" charset="0"/>
              </a:rPr>
              <a:t>fetch('/</a:t>
            </a:r>
            <a:r>
              <a:rPr lang="en-US" sz="2400" b="1" dirty="0" err="1">
                <a:latin typeface="Consolas" panose="020B0609020204030204" pitchFamily="49" charset="0"/>
              </a:rPr>
              <a:t>url</a:t>
            </a:r>
            <a:r>
              <a:rPr lang="en-US" sz="2400" b="1" dirty="0">
                <a:latin typeface="Consolas" panose="020B0609020204030204" pitchFamily="49" charset="0"/>
              </a:rPr>
              <a:t>', {</a:t>
            </a:r>
          </a:p>
          <a:p>
            <a:pPr latinLnBrk="1"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latin typeface="Consolas" panose="020B0609020204030204" pitchFamily="49" charset="0"/>
              </a:rPr>
              <a:t>    method: '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post</a:t>
            </a:r>
            <a:r>
              <a:rPr lang="en-US" sz="2400" b="1" dirty="0">
                <a:latin typeface="Consolas" panose="020B0609020204030204" pitchFamily="49" charset="0"/>
              </a:rPr>
              <a:t>',</a:t>
            </a:r>
          </a:p>
          <a:p>
            <a:pPr latinLnBrk="1"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latin typeface="Consolas" panose="020B0609020204030204" pitchFamily="49" charset="0"/>
              </a:rPr>
              <a:t>    headers: { 'Content-type': 'application/</a:t>
            </a:r>
            <a:r>
              <a:rPr lang="en-US" sz="2400" b="1" dirty="0" err="1">
                <a:latin typeface="Consolas" panose="020B0609020204030204" pitchFamily="49" charset="0"/>
              </a:rPr>
              <a:t>json</a:t>
            </a:r>
            <a:r>
              <a:rPr lang="en-US" sz="2400" b="1" dirty="0">
                <a:latin typeface="Consolas" panose="020B0609020204030204" pitchFamily="49" charset="0"/>
              </a:rPr>
              <a:t>' },</a:t>
            </a:r>
          </a:p>
          <a:p>
            <a:pPr latinLnBrk="1"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latin typeface="Consolas" panose="020B0609020204030204" pitchFamily="49" charset="0"/>
              </a:rPr>
              <a:t>    body: </a:t>
            </a:r>
            <a:r>
              <a:rPr lang="en-US" sz="2400" b="1" dirty="0" err="1">
                <a:latin typeface="Consolas" panose="020B0609020204030204" pitchFamily="49" charset="0"/>
              </a:rPr>
              <a:t>JSON.stringify</a:t>
            </a:r>
            <a:r>
              <a:rPr lang="en-US" sz="2400" b="1" dirty="0">
                <a:latin typeface="Consolas" panose="020B0609020204030204" pitchFamily="49" charset="0"/>
              </a:rPr>
              <a:t>(data),</a:t>
            </a:r>
          </a:p>
          <a:p>
            <a:pPr latinLnBrk="1"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24244172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45</a:t>
            </a:fld>
            <a:endParaRPr lang="en-US" noProof="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B55214-106F-4DA9-9F68-DB17EDB514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clone</a:t>
            </a:r>
            <a:r>
              <a:rPr lang="en-US" sz="3200" b="1" dirty="0">
                <a:solidFill>
                  <a:schemeClr val="bg1"/>
                </a:solidFill>
              </a:rPr>
              <a:t>()</a:t>
            </a:r>
            <a:r>
              <a:rPr lang="en-US" sz="3200" dirty="0"/>
              <a:t> create a clone of the response</a:t>
            </a:r>
          </a:p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json</a:t>
            </a:r>
            <a:r>
              <a:rPr lang="en-US" sz="3200" b="1" dirty="0">
                <a:solidFill>
                  <a:schemeClr val="bg1"/>
                </a:solidFill>
              </a:rPr>
              <a:t>()</a:t>
            </a:r>
            <a:r>
              <a:rPr lang="en-US" sz="3200" dirty="0"/>
              <a:t> resolves the promise with JSON</a:t>
            </a:r>
          </a:p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redirect</a:t>
            </a:r>
            <a:r>
              <a:rPr lang="en-US" sz="3200" b="1" dirty="0">
                <a:solidFill>
                  <a:schemeClr val="bg1"/>
                </a:solidFill>
              </a:rPr>
              <a:t>()</a:t>
            </a:r>
            <a:r>
              <a:rPr lang="en-US" sz="3200" dirty="0"/>
              <a:t> create new promise but with different URL</a:t>
            </a:r>
          </a:p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text</a:t>
            </a:r>
            <a:r>
              <a:rPr lang="en-US" sz="3200" b="1" dirty="0">
                <a:solidFill>
                  <a:schemeClr val="bg1"/>
                </a:solidFill>
              </a:rPr>
              <a:t>()</a:t>
            </a:r>
            <a:r>
              <a:rPr lang="en-US" sz="3200" dirty="0"/>
              <a:t> resolves the promise with string</a:t>
            </a:r>
          </a:p>
          <a:p>
            <a:pPr>
              <a:buClr>
                <a:schemeClr val="tx1"/>
              </a:buClr>
            </a:pPr>
            <a:r>
              <a:rPr lang="en-US" sz="32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arrayBuffer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  <a:r>
              <a:rPr lang="en-US" sz="3200" dirty="0"/>
              <a:t> resolve body with </a:t>
            </a:r>
            <a:r>
              <a:rPr lang="en-US" sz="3200" dirty="0" err="1"/>
              <a:t>ArrayBuffer</a:t>
            </a:r>
            <a:endParaRPr lang="en-US" sz="3200" dirty="0"/>
          </a:p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blob()</a:t>
            </a:r>
            <a:r>
              <a:rPr lang="en-US" sz="3200" dirty="0"/>
              <a:t> resolve body with Blob (file, image, etc.)</a:t>
            </a:r>
          </a:p>
          <a:p>
            <a:pPr>
              <a:buClr>
                <a:schemeClr val="tx1"/>
              </a:buClr>
            </a:pPr>
            <a:r>
              <a:rPr lang="en-US" sz="32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formData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  <a:r>
              <a:rPr lang="en-US" sz="3200" dirty="0"/>
              <a:t> resolve body with </a:t>
            </a:r>
            <a:r>
              <a:rPr lang="en-US" sz="3200" dirty="0" err="1"/>
              <a:t>FormData</a:t>
            </a: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CFDC2B-5378-4B78-AF11-13AF33A0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Body Methods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9463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46</a:t>
            </a:fld>
            <a:endParaRPr lang="en-US" noProof="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8824D0-289D-441E-92A9-C06590F9C4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basic</a:t>
            </a:r>
            <a:r>
              <a:rPr lang="en-US" sz="3200" dirty="0"/>
              <a:t> - normal, same origin response</a:t>
            </a:r>
            <a:endParaRPr lang="en-US" sz="3200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cors</a:t>
            </a:r>
            <a:r>
              <a:rPr lang="en-US" sz="3200" dirty="0"/>
              <a:t> - response was received from a valid</a:t>
            </a:r>
            <a:br>
              <a:rPr lang="en-US" sz="3200" dirty="0"/>
            </a:br>
            <a:r>
              <a:rPr lang="en-US" sz="3200" dirty="0"/>
              <a:t>cross-origin request</a:t>
            </a:r>
          </a:p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error</a:t>
            </a:r>
            <a:r>
              <a:rPr lang="en-US" sz="3200" dirty="0"/>
              <a:t> - error network</a:t>
            </a:r>
            <a:endParaRPr lang="en-US" sz="3200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opaque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dirty="0"/>
              <a:t>- Response for "no-cors" request to</a:t>
            </a:r>
            <a:br>
              <a:rPr lang="en-US" sz="3200" dirty="0"/>
            </a:br>
            <a:r>
              <a:rPr lang="en-US" sz="3200" dirty="0"/>
              <a:t>cross-origin resource</a:t>
            </a:r>
          </a:p>
          <a:p>
            <a:pPr>
              <a:buClr>
                <a:schemeClr val="tx1"/>
              </a:buClr>
            </a:pPr>
            <a:r>
              <a:rPr lang="en-US" sz="32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opaqueredirect</a:t>
            </a:r>
            <a:r>
              <a:rPr lang="en-US" sz="3200" dirty="0"/>
              <a:t> - the fetch request was made with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br>
              <a:rPr lang="bg-BG" sz="3200" b="1" dirty="0">
                <a:solidFill>
                  <a:schemeClr val="bg1"/>
                </a:solidFill>
              </a:rPr>
            </a:br>
            <a:r>
              <a:rPr lang="en-US" sz="3200" b="1" dirty="0">
                <a:solidFill>
                  <a:schemeClr val="bg1"/>
                </a:solidFill>
              </a:rPr>
              <a:t>redirect: "manual"</a:t>
            </a:r>
            <a:endParaRPr lang="en-US" sz="32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C89113-69F7-423C-80DB-3BC65B3CC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Types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74226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59360" y="1527952"/>
            <a:ext cx="10061084" cy="5276048"/>
          </a:xfrm>
        </p:spPr>
        <p:txBody>
          <a:bodyPr>
            <a:normAutofit/>
          </a:bodyPr>
          <a:lstStyle/>
          <a:p>
            <a:pPr eaLnBrk="0" latinLnBrk="0" hangingPunct="0"/>
            <a:r>
              <a:rPr lang="en-US" sz="3200" dirty="0"/>
              <a:t>When working with a JSON API, you can:</a:t>
            </a:r>
          </a:p>
          <a:p>
            <a:pPr lvl="1" eaLnBrk="0" latinLnBrk="0" hangingPunct="0"/>
            <a:r>
              <a:rPr lang="en-US" sz="3000" dirty="0"/>
              <a:t>Define the </a:t>
            </a:r>
            <a:r>
              <a:rPr lang="en-US" sz="3000" b="1" dirty="0">
                <a:solidFill>
                  <a:schemeClr val="bg1"/>
                </a:solidFill>
              </a:rPr>
              <a:t>status</a:t>
            </a:r>
            <a:r>
              <a:rPr lang="en-US" sz="3000" dirty="0"/>
              <a:t> and </a:t>
            </a:r>
            <a:r>
              <a:rPr lang="en-US" sz="3000" b="1" dirty="0">
                <a:solidFill>
                  <a:schemeClr val="bg1"/>
                </a:solidFill>
              </a:rPr>
              <a:t>JSON parsing </a:t>
            </a:r>
            <a:r>
              <a:rPr lang="en-US" sz="3000" dirty="0"/>
              <a:t>in </a:t>
            </a:r>
            <a:r>
              <a:rPr lang="en-US" sz="3000" b="1" dirty="0">
                <a:solidFill>
                  <a:schemeClr val="bg1"/>
                </a:solidFill>
              </a:rPr>
              <a:t>separate functions</a:t>
            </a:r>
          </a:p>
          <a:p>
            <a:pPr lvl="1" eaLnBrk="0" latinLnBrk="0" hangingPunct="0"/>
            <a:r>
              <a:rPr lang="en-US" sz="3000" dirty="0"/>
              <a:t>The functions </a:t>
            </a:r>
            <a:r>
              <a:rPr lang="en-US" sz="3000" b="1" dirty="0">
                <a:solidFill>
                  <a:schemeClr val="bg1"/>
                </a:solidFill>
              </a:rPr>
              <a:t>return promises</a:t>
            </a:r>
            <a:r>
              <a:rPr lang="en-US" sz="3000" dirty="0"/>
              <a:t> which can be </a:t>
            </a:r>
            <a:r>
              <a:rPr lang="en-US" sz="3000" b="1" dirty="0">
                <a:solidFill>
                  <a:schemeClr val="bg1"/>
                </a:solidFill>
              </a:rPr>
              <a:t>chained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Chaining Promises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025800" y="3519000"/>
            <a:ext cx="5410200" cy="2269953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400" b="1" dirty="0">
                <a:latin typeface="Consolas" panose="020B0609020204030204" pitchFamily="49" charset="0"/>
              </a:rPr>
              <a:t>fetch('</a:t>
            </a:r>
            <a:r>
              <a:rPr lang="en-US" sz="2400" b="1" dirty="0" err="1">
                <a:latin typeface="Consolas" panose="020B0609020204030204" pitchFamily="49" charset="0"/>
              </a:rPr>
              <a:t>users.json</a:t>
            </a:r>
            <a:r>
              <a:rPr lang="en-US" sz="2400" b="1" dirty="0">
                <a:latin typeface="Consolas" panose="020B0609020204030204" pitchFamily="49" charset="0"/>
              </a:rPr>
              <a:t>')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400" b="1" dirty="0">
                <a:latin typeface="Consolas" panose="020B0609020204030204" pitchFamily="49" charset="0"/>
              </a:rPr>
              <a:t>  .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then</a:t>
            </a:r>
            <a:r>
              <a:rPr lang="en-US" sz="2400" b="1" dirty="0">
                <a:latin typeface="Consolas" panose="020B0609020204030204" pitchFamily="49" charset="0"/>
              </a:rPr>
              <a:t>(status)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400" b="1" dirty="0">
                <a:latin typeface="Consolas" panose="020B0609020204030204" pitchFamily="49" charset="0"/>
              </a:rPr>
              <a:t>  .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then</a:t>
            </a:r>
            <a:r>
              <a:rPr lang="en-US" sz="2400" b="1" dirty="0">
                <a:latin typeface="Consolas" panose="020B0609020204030204" pitchFamily="49" charset="0"/>
              </a:rPr>
              <a:t>(</a:t>
            </a:r>
            <a:r>
              <a:rPr lang="en-US" sz="2400" b="1" dirty="0" err="1">
                <a:latin typeface="Consolas" panose="020B0609020204030204" pitchFamily="49" charset="0"/>
              </a:rPr>
              <a:t>json</a:t>
            </a:r>
            <a:r>
              <a:rPr lang="en-US" sz="2400" b="1" dirty="0"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400" b="1" dirty="0">
                <a:latin typeface="Consolas" panose="020B0609020204030204" pitchFamily="49" charset="0"/>
              </a:rPr>
              <a:t>  .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then</a:t>
            </a:r>
            <a:r>
              <a:rPr lang="en-US" sz="2400" b="1" dirty="0">
                <a:latin typeface="Consolas" panose="020B0609020204030204" pitchFamily="49" charset="0"/>
              </a:rPr>
              <a:t>(function(data) {…})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400" b="1" dirty="0">
                <a:latin typeface="Consolas" panose="020B0609020204030204" pitchFamily="49" charset="0"/>
              </a:rPr>
              <a:t>  .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catch</a:t>
            </a:r>
            <a:r>
              <a:rPr lang="en-US" sz="2400" b="1" dirty="0">
                <a:latin typeface="Consolas" panose="020B0609020204030204" pitchFamily="49" charset="0"/>
              </a:rPr>
              <a:t>(function(error) {…});</a:t>
            </a:r>
          </a:p>
        </p:txBody>
      </p:sp>
    </p:spTree>
    <p:extLst>
      <p:ext uri="{BB962C8B-B14F-4D97-AF65-F5344CB8AC3E}">
        <p14:creationId xmlns:p14="http://schemas.microsoft.com/office/powerpoint/2010/main" val="4276624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48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Load GitHub Commits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9776" y="1332458"/>
            <a:ext cx="10670224" cy="5296423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987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400" b="1" dirty="0">
                <a:latin typeface="Consolas" panose="020B0609020204030204" pitchFamily="49" charset="0"/>
              </a:rPr>
              <a:t>GitHub username:</a:t>
            </a:r>
          </a:p>
          <a:p>
            <a:pPr defTabSz="1218987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400" b="1" dirty="0">
                <a:latin typeface="Consolas" panose="020B0609020204030204" pitchFamily="49" charset="0"/>
              </a:rPr>
              <a:t>&lt;input type="text" id="username" value="</a:t>
            </a:r>
            <a:r>
              <a:rPr lang="en-US" sz="2400" b="1" dirty="0" err="1">
                <a:latin typeface="Consolas" panose="020B0609020204030204" pitchFamily="49" charset="0"/>
              </a:rPr>
              <a:t>nakov</a:t>
            </a:r>
            <a:r>
              <a:rPr lang="en-US" sz="2400" b="1" dirty="0">
                <a:latin typeface="Consolas" panose="020B0609020204030204" pitchFamily="49" charset="0"/>
              </a:rPr>
              <a:t>" /&gt; &lt;</a:t>
            </a:r>
            <a:r>
              <a:rPr lang="en-US" sz="2400" b="1" dirty="0" err="1">
                <a:latin typeface="Consolas" panose="020B0609020204030204" pitchFamily="49" charset="0"/>
              </a:rPr>
              <a:t>br</a:t>
            </a:r>
            <a:r>
              <a:rPr lang="en-US" sz="2400" b="1" dirty="0">
                <a:latin typeface="Consolas" panose="020B0609020204030204" pitchFamily="49" charset="0"/>
              </a:rPr>
              <a:t>&gt;</a:t>
            </a:r>
          </a:p>
          <a:p>
            <a:pPr defTabSz="1218987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400" b="1" dirty="0">
                <a:latin typeface="Consolas" panose="020B0609020204030204" pitchFamily="49" charset="0"/>
              </a:rPr>
              <a:t>Repo: &lt;input type="text" id="repo" value="</a:t>
            </a:r>
            <a:r>
              <a:rPr lang="en-US" sz="2400" b="1" dirty="0" err="1">
                <a:latin typeface="Consolas" panose="020B0609020204030204" pitchFamily="49" charset="0"/>
              </a:rPr>
              <a:t>nakov.io.cin</a:t>
            </a:r>
            <a:r>
              <a:rPr lang="en-US" sz="2400" b="1" dirty="0">
                <a:latin typeface="Consolas" panose="020B0609020204030204" pitchFamily="49" charset="0"/>
              </a:rPr>
              <a:t>" /&gt;</a:t>
            </a:r>
          </a:p>
          <a:p>
            <a:pPr defTabSz="1218987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400" b="1" dirty="0">
                <a:latin typeface="Consolas" panose="020B0609020204030204" pitchFamily="49" charset="0"/>
              </a:rPr>
              <a:t>&lt;button </a:t>
            </a:r>
            <a:r>
              <a:rPr lang="en-US" sz="2400" b="1" dirty="0" err="1">
                <a:latin typeface="Consolas" panose="020B0609020204030204" pitchFamily="49" charset="0"/>
              </a:rPr>
              <a:t>onclick</a:t>
            </a:r>
            <a:r>
              <a:rPr lang="en-US" sz="2400" b="1" dirty="0">
                <a:latin typeface="Consolas" panose="020B0609020204030204" pitchFamily="49" charset="0"/>
              </a:rPr>
              <a:t>="</a:t>
            </a:r>
            <a:r>
              <a:rPr lang="en-US" sz="2400" b="1" dirty="0" err="1">
                <a:latin typeface="Consolas" panose="020B0609020204030204" pitchFamily="49" charset="0"/>
              </a:rPr>
              <a:t>loadCommits</a:t>
            </a:r>
            <a:r>
              <a:rPr lang="en-US" sz="2400" b="1" dirty="0">
                <a:latin typeface="Consolas" panose="020B0609020204030204" pitchFamily="49" charset="0"/>
              </a:rPr>
              <a:t>()"&gt;Load Commits&lt;/button&gt;</a:t>
            </a:r>
          </a:p>
          <a:p>
            <a:pPr defTabSz="1218987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400" b="1" dirty="0">
                <a:latin typeface="Consolas" panose="020B0609020204030204" pitchFamily="49" charset="0"/>
              </a:rPr>
              <a:t>&lt;</a:t>
            </a:r>
            <a:r>
              <a:rPr lang="en-US" sz="2400" b="1" dirty="0" err="1">
                <a:latin typeface="Consolas" panose="020B0609020204030204" pitchFamily="49" charset="0"/>
              </a:rPr>
              <a:t>ul</a:t>
            </a:r>
            <a:r>
              <a:rPr lang="en-US" sz="2400" b="1" dirty="0">
                <a:latin typeface="Consolas" panose="020B0609020204030204" pitchFamily="49" charset="0"/>
              </a:rPr>
              <a:t> id="commits"&gt;&lt;/</a:t>
            </a:r>
            <a:r>
              <a:rPr lang="en-US" sz="2400" b="1" dirty="0" err="1">
                <a:latin typeface="Consolas" panose="020B0609020204030204" pitchFamily="49" charset="0"/>
              </a:rPr>
              <a:t>ul</a:t>
            </a:r>
            <a:r>
              <a:rPr lang="en-US" sz="2400" b="1" dirty="0">
                <a:latin typeface="Consolas" panose="020B0609020204030204" pitchFamily="49" charset="0"/>
              </a:rPr>
              <a:t>&gt;</a:t>
            </a:r>
          </a:p>
          <a:p>
            <a:pPr defTabSz="1218987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400" b="1" dirty="0">
                <a:latin typeface="Consolas" panose="020B0609020204030204" pitchFamily="49" charset="0"/>
              </a:rPr>
              <a:t>&lt;script&gt;</a:t>
            </a:r>
          </a:p>
          <a:p>
            <a:pPr defTabSz="1218987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400" b="1" dirty="0">
                <a:latin typeface="Consolas" panose="020B0609020204030204" pitchFamily="49" charset="0"/>
              </a:rPr>
              <a:t>  function </a:t>
            </a:r>
            <a:r>
              <a:rPr lang="en-US" sz="2400" b="1" dirty="0" err="1">
                <a:latin typeface="Consolas" panose="020B0609020204030204" pitchFamily="49" charset="0"/>
              </a:rPr>
              <a:t>loadCommits</a:t>
            </a:r>
            <a:r>
              <a:rPr lang="en-US" sz="2400" b="1" dirty="0">
                <a:latin typeface="Consolas" panose="020B0609020204030204" pitchFamily="49" charset="0"/>
              </a:rPr>
              <a:t>() {</a:t>
            </a:r>
          </a:p>
          <a:p>
            <a:pPr defTabSz="1218987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400" b="1" dirty="0">
                <a:latin typeface="Consolas" panose="020B0609020204030204" pitchFamily="49" charset="0"/>
              </a:rPr>
              <a:t>     </a:t>
            </a:r>
            <a:r>
              <a:rPr lang="en-US" sz="2400" b="1" i="1" dirty="0">
                <a:solidFill>
                  <a:schemeClr val="accent2"/>
                </a:solidFill>
                <a:latin typeface="Consolas" panose="020B0609020204030204" pitchFamily="49" charset="0"/>
              </a:rPr>
              <a:t>// Use Fetch API</a:t>
            </a:r>
          </a:p>
          <a:p>
            <a:pPr defTabSz="1218987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400" b="1" dirty="0">
                <a:latin typeface="Consolas" panose="020B0609020204030204" pitchFamily="49" charset="0"/>
              </a:rPr>
              <a:t>  }</a:t>
            </a:r>
          </a:p>
          <a:p>
            <a:pPr defTabSz="1218987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400" b="1" dirty="0">
                <a:latin typeface="Consolas" panose="020B0609020204030204" pitchFamily="49" charset="0"/>
              </a:rPr>
              <a:t>&lt;/script&gt;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4888" y="4081010"/>
            <a:ext cx="5248275" cy="2409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2624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F747462-5A90-4697-A46D-672D17B50D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19200"/>
            <a:ext cx="2971800" cy="2971800"/>
          </a:xfrm>
          <a:prstGeom prst="rect">
            <a:avLst/>
          </a:prstGeom>
        </p:spPr>
      </p:pic>
      <p:sp>
        <p:nvSpPr>
          <p:cNvPr id="5" name="Subtitle 4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Simplified Promises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Async / Await</a:t>
            </a:r>
          </a:p>
        </p:txBody>
      </p:sp>
    </p:spTree>
    <p:extLst>
      <p:ext uri="{BB962C8B-B14F-4D97-AF65-F5344CB8AC3E}">
        <p14:creationId xmlns:p14="http://schemas.microsoft.com/office/powerpoint/2010/main" val="1075391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133601" y="1295401"/>
            <a:ext cx="9906195" cy="5378449"/>
          </a:xfrm>
        </p:spPr>
        <p:txBody>
          <a:bodyPr>
            <a:noAutofit/>
          </a:bodyPr>
          <a:lstStyle/>
          <a:p>
            <a:pPr latinLnBrk="0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Asynchronous JavaScript And XML</a:t>
            </a:r>
          </a:p>
          <a:p>
            <a:pPr lvl="1" latinLnBrk="0"/>
            <a:r>
              <a:rPr lang="en-US" sz="3000" dirty="0">
                <a:latin typeface="+mj-lt"/>
              </a:rPr>
              <a:t>Background loading of </a:t>
            </a:r>
            <a:r>
              <a:rPr lang="en-US" sz="3000" b="1" dirty="0">
                <a:solidFill>
                  <a:schemeClr val="bg1"/>
                </a:solidFill>
                <a:latin typeface="+mj-lt"/>
              </a:rPr>
              <a:t>dynamic content/data</a:t>
            </a:r>
            <a:endParaRPr lang="bg-BG" sz="3000" b="1" dirty="0">
              <a:solidFill>
                <a:schemeClr val="bg1"/>
              </a:solidFill>
              <a:latin typeface="+mj-lt"/>
            </a:endParaRPr>
          </a:p>
          <a:p>
            <a:pPr lvl="1" latinLnBrk="0"/>
            <a:r>
              <a:rPr lang="en-US" sz="3000" dirty="0">
                <a:latin typeface="+mj-lt"/>
              </a:rPr>
              <a:t>Load data from the Web server and </a:t>
            </a:r>
            <a:r>
              <a:rPr lang="en-US" sz="3000" b="1" dirty="0">
                <a:solidFill>
                  <a:schemeClr val="bg1"/>
                </a:solidFill>
                <a:latin typeface="+mj-lt"/>
              </a:rPr>
              <a:t>render</a:t>
            </a:r>
            <a:r>
              <a:rPr lang="en-US" sz="3000" dirty="0">
                <a:latin typeface="+mj-lt"/>
              </a:rPr>
              <a:t> it</a:t>
            </a:r>
          </a:p>
          <a:p>
            <a:pPr>
              <a:spcBef>
                <a:spcPts val="1200"/>
              </a:spcBef>
            </a:pPr>
            <a:r>
              <a:rPr lang="en-US" sz="3200" dirty="0">
                <a:latin typeface="+mj-lt"/>
              </a:rPr>
              <a:t>Some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examples</a:t>
            </a:r>
            <a:r>
              <a:rPr lang="en-US" sz="3200" dirty="0">
                <a:latin typeface="+mj-lt"/>
              </a:rPr>
              <a:t> of AJAX usage:</a:t>
            </a:r>
          </a:p>
          <a:p>
            <a:pPr lvl="1" latinLnBrk="0"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  <a:latin typeface="+mj-lt"/>
              </a:rPr>
              <a:t>Partial page rendering</a:t>
            </a:r>
          </a:p>
          <a:p>
            <a:pPr lvl="2" latinLnBrk="0"/>
            <a:r>
              <a:rPr lang="en-US" sz="2800" dirty="0">
                <a:latin typeface="+mj-lt"/>
              </a:rPr>
              <a:t>Load HTML fragment + show it in a </a:t>
            </a:r>
            <a:r>
              <a:rPr lang="en-US" sz="2800" b="1" dirty="0">
                <a:solidFill>
                  <a:schemeClr val="bg1"/>
                </a:solidFill>
                <a:latin typeface="+mj-lt"/>
                <a:cs typeface="Consolas" pitchFamily="49" charset="0"/>
              </a:rPr>
              <a:t>&lt;div&gt;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  <a:p>
            <a:pPr lvl="1" latinLnBrk="0"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  <a:latin typeface="+mj-lt"/>
              </a:rPr>
              <a:t>JSON service</a:t>
            </a:r>
          </a:p>
          <a:p>
            <a:pPr lvl="2" latinLnBrk="0"/>
            <a:r>
              <a:rPr lang="en-US" sz="2800" dirty="0">
                <a:latin typeface="+mj-lt"/>
              </a:rPr>
              <a:t>Loads JSON object and displays it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AJAX?</a:t>
            </a:r>
          </a:p>
        </p:txBody>
      </p:sp>
    </p:spTree>
    <p:extLst>
      <p:ext uri="{BB962C8B-B14F-4D97-AF65-F5344CB8AC3E}">
        <p14:creationId xmlns:p14="http://schemas.microsoft.com/office/powerpoint/2010/main" val="387246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50</a:t>
            </a:fld>
            <a:endParaRPr lang="en-US" noProof="0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D245F58-5920-4760-BC77-328BFD8A09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Returns a </a:t>
            </a:r>
            <a:r>
              <a:rPr lang="en-US" sz="3200" b="1" dirty="0">
                <a:solidFill>
                  <a:schemeClr val="bg1"/>
                </a:solidFill>
              </a:rPr>
              <a:t>promise</a:t>
            </a:r>
            <a:r>
              <a:rPr lang="en-US" sz="3200" dirty="0"/>
              <a:t>, that can await other promises in a way that </a:t>
            </a:r>
            <a:r>
              <a:rPr lang="en-US" sz="3200" b="1" dirty="0">
                <a:solidFill>
                  <a:schemeClr val="bg1"/>
                </a:solidFill>
              </a:rPr>
              <a:t>looks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synchronous</a:t>
            </a:r>
          </a:p>
          <a:p>
            <a:r>
              <a:rPr lang="en-US" sz="3200" dirty="0"/>
              <a:t>Operate </a:t>
            </a:r>
            <a:r>
              <a:rPr lang="en-US" sz="3200" b="1" dirty="0">
                <a:solidFill>
                  <a:schemeClr val="bg1"/>
                </a:solidFill>
              </a:rPr>
              <a:t>asynchronously</a:t>
            </a:r>
            <a:r>
              <a:rPr lang="en-US" sz="3200" dirty="0"/>
              <a:t> via the event loop</a:t>
            </a:r>
          </a:p>
          <a:p>
            <a:r>
              <a:rPr lang="en-US" sz="3200" dirty="0"/>
              <a:t>Contains an </a:t>
            </a:r>
            <a:r>
              <a:rPr lang="en-US" sz="3200" b="1" dirty="0">
                <a:solidFill>
                  <a:schemeClr val="bg1"/>
                </a:solidFill>
              </a:rPr>
              <a:t>await</a:t>
            </a:r>
            <a:r>
              <a:rPr lang="en-US" sz="3200" dirty="0"/>
              <a:t> expression that: </a:t>
            </a:r>
          </a:p>
          <a:p>
            <a:pPr lvl="1"/>
            <a:r>
              <a:rPr lang="en-US" sz="3000" dirty="0"/>
              <a:t>Is </a:t>
            </a:r>
            <a:r>
              <a:rPr lang="en-US" sz="3000" b="1" dirty="0">
                <a:solidFill>
                  <a:schemeClr val="bg1"/>
                </a:solidFill>
              </a:rPr>
              <a:t>only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valid</a:t>
            </a:r>
            <a:r>
              <a:rPr lang="en-US" sz="3000" dirty="0"/>
              <a:t> inside </a:t>
            </a:r>
            <a:r>
              <a:rPr lang="en-US" sz="3000" b="1" dirty="0" err="1">
                <a:solidFill>
                  <a:schemeClr val="bg1"/>
                </a:solidFill>
              </a:rPr>
              <a:t>async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functions</a:t>
            </a:r>
          </a:p>
          <a:p>
            <a:pPr lvl="1"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Pauses</a:t>
            </a:r>
            <a:r>
              <a:rPr lang="en-US" sz="3000" dirty="0"/>
              <a:t> the execution of that function</a:t>
            </a:r>
          </a:p>
          <a:p>
            <a:pPr lvl="1"/>
            <a:r>
              <a:rPr lang="en-US" sz="3000" dirty="0"/>
              <a:t>Waits for the Promise's </a:t>
            </a:r>
            <a:r>
              <a:rPr lang="en-US" sz="3000" b="1" dirty="0">
                <a:solidFill>
                  <a:schemeClr val="bg1"/>
                </a:solidFill>
              </a:rPr>
              <a:t>resolution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Async</a:t>
            </a:r>
            <a:r>
              <a:rPr lang="en-US"/>
              <a:t>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74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51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Async</a:t>
            </a:r>
            <a:r>
              <a:rPr lang="en-US" dirty="0"/>
              <a:t> Functions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660996" y="1245568"/>
            <a:ext cx="5133392" cy="2988098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987">
              <a:spcBef>
                <a:spcPts val="400"/>
              </a:spcBef>
              <a:spcAft>
                <a:spcPts val="400"/>
              </a:spcAft>
              <a:defRPr/>
            </a:pPr>
            <a:r>
              <a:rPr lang="en-US" sz="2000" b="1" dirty="0">
                <a:latin typeface="Consolas" panose="020B0609020204030204" pitchFamily="49" charset="0"/>
              </a:rPr>
              <a:t>function resolveAfter2Seconds() { </a:t>
            </a:r>
          </a:p>
          <a:p>
            <a:pPr defTabSz="1218987">
              <a:spcBef>
                <a:spcPts val="400"/>
              </a:spcBef>
              <a:spcAft>
                <a:spcPts val="400"/>
              </a:spcAft>
              <a:defRPr/>
            </a:pPr>
            <a:r>
              <a:rPr lang="en-US" sz="2000" b="1" dirty="0">
                <a:latin typeface="Consolas" panose="020B0609020204030204" pitchFamily="49" charset="0"/>
              </a:rPr>
              <a:t>  return 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new Promise</a:t>
            </a:r>
            <a:r>
              <a:rPr lang="en-US" sz="2000" b="1" dirty="0">
                <a:latin typeface="Consolas" panose="020B0609020204030204" pitchFamily="49" charset="0"/>
              </a:rPr>
              <a:t>(resolve =&gt; { </a:t>
            </a:r>
          </a:p>
          <a:p>
            <a:pPr defTabSz="1218987">
              <a:spcBef>
                <a:spcPts val="400"/>
              </a:spcBef>
              <a:spcAft>
                <a:spcPts val="400"/>
              </a:spcAft>
              <a:defRPr/>
            </a:pPr>
            <a:r>
              <a:rPr lang="en-US" sz="2000" b="1" dirty="0">
                <a:latin typeface="Consolas" panose="020B0609020204030204" pitchFamily="49" charset="0"/>
              </a:rPr>
              <a:t>    </a:t>
            </a:r>
            <a:r>
              <a:rPr lang="en-US" sz="2000" b="1" dirty="0" err="1">
                <a:latin typeface="Consolas" panose="020B0609020204030204" pitchFamily="49" charset="0"/>
              </a:rPr>
              <a:t>setTimeout</a:t>
            </a:r>
            <a:r>
              <a:rPr lang="en-US" sz="2000" b="1" dirty="0">
                <a:latin typeface="Consolas" panose="020B0609020204030204" pitchFamily="49" charset="0"/>
              </a:rPr>
              <a:t>(() =&gt; {      </a:t>
            </a:r>
          </a:p>
          <a:p>
            <a:pPr defTabSz="1218987">
              <a:spcBef>
                <a:spcPts val="400"/>
              </a:spcBef>
              <a:spcAft>
                <a:spcPts val="400"/>
              </a:spcAft>
              <a:defRPr/>
            </a:pPr>
            <a:r>
              <a:rPr lang="en-US" sz="2000" b="1" dirty="0">
                <a:latin typeface="Consolas" panose="020B0609020204030204" pitchFamily="49" charset="0"/>
              </a:rPr>
              <a:t>      resolve('resolved');    </a:t>
            </a:r>
          </a:p>
          <a:p>
            <a:pPr defTabSz="1218987">
              <a:spcBef>
                <a:spcPts val="400"/>
              </a:spcBef>
              <a:spcAft>
                <a:spcPts val="400"/>
              </a:spcAft>
              <a:defRPr/>
            </a:pPr>
            <a:r>
              <a:rPr lang="en-US" sz="2000" b="1" dirty="0">
                <a:latin typeface="Consolas" panose="020B0609020204030204" pitchFamily="49" charset="0"/>
              </a:rPr>
              <a:t>    }, 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2000</a:t>
            </a:r>
            <a:r>
              <a:rPr lang="en-US" sz="2000" b="1" dirty="0">
                <a:latin typeface="Consolas" panose="020B0609020204030204" pitchFamily="49" charset="0"/>
              </a:rPr>
              <a:t>);  </a:t>
            </a:r>
          </a:p>
          <a:p>
            <a:pPr defTabSz="1218987">
              <a:spcBef>
                <a:spcPts val="400"/>
              </a:spcBef>
              <a:spcAft>
                <a:spcPts val="400"/>
              </a:spcAft>
              <a:defRPr/>
            </a:pPr>
            <a:r>
              <a:rPr lang="en-US" sz="2000" b="1" dirty="0">
                <a:latin typeface="Consolas" panose="020B0609020204030204" pitchFamily="49" charset="0"/>
              </a:rPr>
              <a:t>  });</a:t>
            </a:r>
          </a:p>
          <a:p>
            <a:pPr defTabSz="1218987">
              <a:spcBef>
                <a:spcPts val="400"/>
              </a:spcBef>
              <a:spcAft>
                <a:spcPts val="400"/>
              </a:spcAft>
              <a:defRPr/>
            </a:pPr>
            <a:r>
              <a:rPr lang="en-US" sz="20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660996" y="4495831"/>
            <a:ext cx="8112783" cy="1756992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987">
              <a:defRPr/>
            </a:pP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async</a:t>
            </a:r>
            <a:r>
              <a:rPr lang="en-US" sz="2000" b="1" dirty="0">
                <a:latin typeface="Consolas" panose="020B0609020204030204" pitchFamily="49" charset="0"/>
              </a:rPr>
              <a:t> function </a:t>
            </a:r>
            <a:r>
              <a:rPr lang="en-US" sz="2000" b="1" dirty="0" err="1">
                <a:latin typeface="Consolas" panose="020B0609020204030204" pitchFamily="49" charset="0"/>
              </a:rPr>
              <a:t>asyncCall</a:t>
            </a:r>
            <a:r>
              <a:rPr lang="en-US" sz="2000" b="1" dirty="0">
                <a:latin typeface="Consolas" panose="020B0609020204030204" pitchFamily="49" charset="0"/>
              </a:rPr>
              <a:t>() {  </a:t>
            </a:r>
          </a:p>
          <a:p>
            <a:pPr defTabSz="1218987">
              <a:defRPr/>
            </a:pPr>
            <a:r>
              <a:rPr lang="en-US" sz="2000" b="1" dirty="0">
                <a:latin typeface="Consolas" panose="020B0609020204030204" pitchFamily="49" charset="0"/>
              </a:rPr>
              <a:t>  console.log('calling');  </a:t>
            </a:r>
          </a:p>
          <a:p>
            <a:pPr defTabSz="1218987">
              <a:defRPr/>
            </a:pPr>
            <a:r>
              <a:rPr lang="en-US" sz="2000" b="1" dirty="0">
                <a:latin typeface="Consolas" panose="020B0609020204030204" pitchFamily="49" charset="0"/>
              </a:rPr>
              <a:t>  let result = 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await</a:t>
            </a:r>
            <a:r>
              <a:rPr lang="en-US" sz="2000" b="1" dirty="0">
                <a:latin typeface="Consolas" panose="020B0609020204030204" pitchFamily="49" charset="0"/>
              </a:rPr>
              <a:t> resolveAfter2Seconds();</a:t>
            </a:r>
          </a:p>
          <a:p>
            <a:pPr defTabSz="1218987">
              <a:defRPr/>
            </a:pPr>
            <a:r>
              <a:rPr lang="en-US" sz="2000" b="1" dirty="0">
                <a:latin typeface="Consolas" panose="020B0609020204030204" pitchFamily="49" charset="0"/>
              </a:rPr>
              <a:t>  console.log(result);  </a:t>
            </a:r>
          </a:p>
          <a:p>
            <a:pPr defTabSz="1218987">
              <a:defRPr/>
            </a:pPr>
            <a:r>
              <a:rPr lang="en-US" sz="20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8229052" y="2907561"/>
            <a:ext cx="2544179" cy="1326105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987">
              <a:lnSpc>
                <a:spcPct val="120000"/>
              </a:lnSpc>
              <a:buClr>
                <a:srgbClr val="F2B254"/>
              </a:buClr>
              <a:buSzPct val="100000"/>
              <a:defRPr/>
            </a:pPr>
            <a:r>
              <a:rPr lang="en-US" sz="2000" b="1" noProof="1">
                <a:solidFill>
                  <a:srgbClr val="234465"/>
                </a:solidFill>
                <a:latin typeface="Consolas" pitchFamily="49" charset="0"/>
                <a:cs typeface="Consolas" pitchFamily="49" charset="0"/>
              </a:rPr>
              <a:t>Expected output:</a:t>
            </a:r>
          </a:p>
          <a:p>
            <a:pPr defTabSz="1218987">
              <a:lnSpc>
                <a:spcPct val="120000"/>
              </a:lnSpc>
              <a:buClr>
                <a:srgbClr val="F2B254"/>
              </a:buClr>
              <a:buSzPct val="100000"/>
              <a:defRPr/>
            </a:pPr>
            <a:r>
              <a:rPr lang="en-US" sz="2000" b="1" i="1" noProof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// calling</a:t>
            </a:r>
          </a:p>
          <a:p>
            <a:pPr defTabSz="1218987">
              <a:lnSpc>
                <a:spcPct val="120000"/>
              </a:lnSpc>
              <a:buClr>
                <a:srgbClr val="F2B254"/>
              </a:buClr>
              <a:buSzPct val="100000"/>
              <a:defRPr/>
            </a:pPr>
            <a:r>
              <a:rPr lang="en-US" sz="2000" b="1" i="1" noProof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// resolved</a:t>
            </a:r>
          </a:p>
        </p:txBody>
      </p:sp>
    </p:spTree>
    <p:extLst>
      <p:ext uri="{BB962C8B-B14F-4D97-AF65-F5344CB8AC3E}">
        <p14:creationId xmlns:p14="http://schemas.microsoft.com/office/powerpoint/2010/main" val="255776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52</a:t>
            </a:fld>
            <a:endParaRPr lang="en-US" noProof="0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0D245F58-5920-4760-BC77-328BFD8A09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latinLnBrk="0"/>
            <a:r>
              <a:rPr lang="en-US" sz="3200" dirty="0"/>
              <a:t>Do not confuse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await</a:t>
            </a:r>
            <a:r>
              <a:rPr lang="en-US" sz="3200" dirty="0"/>
              <a:t> with </a:t>
            </a:r>
            <a:r>
              <a:rPr lang="en-US" sz="32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Promise.then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  <a:p>
            <a:pPr lvl="1" latinLnBrk="0"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await</a:t>
            </a:r>
            <a:r>
              <a:rPr lang="en-US" sz="3000" dirty="0"/>
              <a:t> is always used for a </a:t>
            </a:r>
            <a:r>
              <a:rPr lang="en-US" sz="3000" b="1" dirty="0">
                <a:solidFill>
                  <a:schemeClr val="bg1"/>
                </a:solidFill>
              </a:rPr>
              <a:t>single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promise</a:t>
            </a:r>
          </a:p>
          <a:p>
            <a:pPr lvl="1" latinLnBrk="0"/>
            <a:r>
              <a:rPr lang="en-US" sz="3000" dirty="0"/>
              <a:t>To </a:t>
            </a:r>
            <a:r>
              <a:rPr lang="en-US" sz="3000" b="1" dirty="0">
                <a:solidFill>
                  <a:schemeClr val="bg1"/>
                </a:solidFill>
              </a:rPr>
              <a:t>await two or more </a:t>
            </a:r>
            <a:r>
              <a:rPr lang="en-US" sz="3000" dirty="0"/>
              <a:t>promises in </a:t>
            </a:r>
            <a:r>
              <a:rPr lang="en-US" sz="3000" b="1" dirty="0">
                <a:solidFill>
                  <a:schemeClr val="bg1"/>
                </a:solidFill>
              </a:rPr>
              <a:t>parallel</a:t>
            </a:r>
            <a:r>
              <a:rPr lang="en-US" sz="3000" dirty="0"/>
              <a:t>, use </a:t>
            </a:r>
            <a:r>
              <a:rPr lang="en-US" sz="30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Promise.all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  <a:p>
            <a:pPr latinLnBrk="0"/>
            <a:r>
              <a:rPr lang="en-US" sz="3200" dirty="0"/>
              <a:t>If a promise resolves normally, then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await</a:t>
            </a:r>
            <a:r>
              <a:rPr lang="en-US" sz="3200" dirty="0"/>
              <a:t> promise </a:t>
            </a:r>
            <a:r>
              <a:rPr lang="en-US" sz="3200" b="1" dirty="0">
                <a:solidFill>
                  <a:schemeClr val="bg1"/>
                </a:solidFill>
              </a:rPr>
              <a:t>returns </a:t>
            </a:r>
            <a:br>
              <a:rPr lang="bg-BG" sz="3200" b="1" dirty="0">
                <a:solidFill>
                  <a:schemeClr val="bg1"/>
                </a:solidFill>
              </a:rPr>
            </a:br>
            <a:r>
              <a:rPr lang="en-US" sz="3200" b="1" dirty="0">
                <a:solidFill>
                  <a:schemeClr val="bg1"/>
                </a:solidFill>
              </a:rPr>
              <a:t>the result</a:t>
            </a:r>
          </a:p>
          <a:p>
            <a:pPr latinLnBrk="0"/>
            <a:r>
              <a:rPr lang="en-US" sz="3200" dirty="0"/>
              <a:t>In case of a rejection, it </a:t>
            </a:r>
            <a:r>
              <a:rPr lang="en-US" sz="3200" b="1" dirty="0">
                <a:solidFill>
                  <a:schemeClr val="bg1"/>
                </a:solidFill>
              </a:rPr>
              <a:t>throws an error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Async</a:t>
            </a:r>
            <a:r>
              <a:rPr lang="en-US" dirty="0"/>
              <a:t> Functions</a:t>
            </a:r>
          </a:p>
        </p:txBody>
      </p:sp>
    </p:spTree>
    <p:extLst>
      <p:ext uri="{BB962C8B-B14F-4D97-AF65-F5344CB8AC3E}">
        <p14:creationId xmlns:p14="http://schemas.microsoft.com/office/powerpoint/2010/main" val="1575258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53</a:t>
            </a:fld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Async</a:t>
            </a:r>
            <a:r>
              <a:rPr lang="bg-BG" dirty="0"/>
              <a:t> </a:t>
            </a:r>
            <a:r>
              <a:rPr lang="en-US" dirty="0"/>
              <a:t>/</a:t>
            </a:r>
            <a:r>
              <a:rPr lang="bg-BG" dirty="0"/>
              <a:t> </a:t>
            </a:r>
            <a:r>
              <a:rPr lang="en-US" dirty="0"/>
              <a:t>Await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Promise.then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</a:t>
            </a:r>
            <a:r>
              <a:rPr lang="bg-BG" dirty="0"/>
              <a:t> </a:t>
            </a:r>
            <a:r>
              <a:rPr lang="en-US" dirty="0"/>
              <a:t>/</a:t>
            </a:r>
            <a:r>
              <a:rPr lang="bg-BG" dirty="0"/>
              <a:t> </a:t>
            </a:r>
            <a:r>
              <a:rPr lang="en-US" dirty="0"/>
              <a:t>Await vs </a:t>
            </a:r>
            <a:r>
              <a:rPr lang="en-US" dirty="0" err="1"/>
              <a:t>Promise.then</a:t>
            </a:r>
            <a:endParaRPr lang="en-US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533400" y="1821024"/>
            <a:ext cx="4495800" cy="3911428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987">
              <a:defRPr/>
            </a:pPr>
            <a:r>
              <a:rPr lang="en-US" sz="2000" b="1" dirty="0">
                <a:latin typeface="Consolas" panose="020B0609020204030204" pitchFamily="49" charset="0"/>
              </a:rPr>
              <a:t>function </a:t>
            </a:r>
            <a:r>
              <a:rPr lang="en-US" sz="2000" b="1" dirty="0" err="1">
                <a:latin typeface="Consolas" panose="020B0609020204030204" pitchFamily="49" charset="0"/>
              </a:rPr>
              <a:t>logFetch</a:t>
            </a:r>
            <a:r>
              <a:rPr lang="en-US" sz="2000" b="1" dirty="0">
                <a:latin typeface="Consolas" panose="020B0609020204030204" pitchFamily="49" charset="0"/>
              </a:rPr>
              <a:t>(</a:t>
            </a:r>
            <a:r>
              <a:rPr lang="en-US" sz="2000" b="1" dirty="0" err="1">
                <a:latin typeface="Consolas" panose="020B0609020204030204" pitchFamily="49" charset="0"/>
              </a:rPr>
              <a:t>url</a:t>
            </a:r>
            <a:r>
              <a:rPr lang="en-US" sz="2000" b="1" dirty="0">
                <a:latin typeface="Consolas" panose="020B0609020204030204" pitchFamily="49" charset="0"/>
              </a:rPr>
              <a:t>) {</a:t>
            </a:r>
          </a:p>
          <a:p>
            <a:pPr defTabSz="1218987">
              <a:defRPr/>
            </a:pPr>
            <a:r>
              <a:rPr lang="en-US" sz="2000" b="1" dirty="0">
                <a:latin typeface="Consolas" panose="020B0609020204030204" pitchFamily="49" charset="0"/>
              </a:rPr>
              <a:t>  return 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fetch</a:t>
            </a:r>
            <a:r>
              <a:rPr lang="en-US" sz="2000" b="1" dirty="0">
                <a:latin typeface="Consolas" panose="020B0609020204030204" pitchFamily="49" charset="0"/>
              </a:rPr>
              <a:t>(</a:t>
            </a:r>
            <a:r>
              <a:rPr lang="en-US" sz="2000" b="1" dirty="0" err="1">
                <a:latin typeface="Consolas" panose="020B0609020204030204" pitchFamily="49" charset="0"/>
              </a:rPr>
              <a:t>url</a:t>
            </a:r>
            <a:r>
              <a:rPr lang="en-US" sz="2000" b="1" dirty="0">
                <a:latin typeface="Consolas" panose="020B0609020204030204" pitchFamily="49" charset="0"/>
              </a:rPr>
              <a:t>)</a:t>
            </a:r>
          </a:p>
          <a:p>
            <a:pPr defTabSz="1218987">
              <a:defRPr/>
            </a:pPr>
            <a:r>
              <a:rPr lang="en-US" sz="2000" b="1" dirty="0">
                <a:latin typeface="Consolas" panose="020B0609020204030204" pitchFamily="49" charset="0"/>
              </a:rPr>
              <a:t>    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.then</a:t>
            </a:r>
            <a:r>
              <a:rPr lang="en-US" sz="2000" b="1" dirty="0">
                <a:latin typeface="Consolas" panose="020B0609020204030204" pitchFamily="49" charset="0"/>
              </a:rPr>
              <a:t>(response =&gt; {</a:t>
            </a:r>
          </a:p>
          <a:p>
            <a:pPr defTabSz="1218987">
              <a:defRPr/>
            </a:pPr>
            <a:r>
              <a:rPr lang="en-US" sz="2000" b="1" dirty="0">
                <a:latin typeface="Consolas" panose="020B0609020204030204" pitchFamily="49" charset="0"/>
              </a:rPr>
              <a:t>      return </a:t>
            </a:r>
            <a:r>
              <a:rPr lang="en-US" sz="2000" b="1" dirty="0" err="1">
                <a:latin typeface="Consolas" panose="020B0609020204030204" pitchFamily="49" charset="0"/>
              </a:rPr>
              <a:t>response.text</a:t>
            </a:r>
            <a:r>
              <a:rPr lang="en-US" sz="2000" b="1" dirty="0">
                <a:latin typeface="Consolas" panose="020B0609020204030204" pitchFamily="49" charset="0"/>
              </a:rPr>
              <a:t>()</a:t>
            </a:r>
          </a:p>
          <a:p>
            <a:pPr defTabSz="1218987">
              <a:defRPr/>
            </a:pPr>
            <a:r>
              <a:rPr lang="en-US" sz="2000" b="1" dirty="0">
                <a:latin typeface="Consolas" panose="020B0609020204030204" pitchFamily="49" charset="0"/>
              </a:rPr>
              <a:t>    })</a:t>
            </a:r>
          </a:p>
          <a:p>
            <a:pPr defTabSz="1218987">
              <a:defRPr/>
            </a:pPr>
            <a:r>
              <a:rPr lang="en-US" sz="2000" b="1" dirty="0">
                <a:latin typeface="Consolas" panose="020B0609020204030204" pitchFamily="49" charset="0"/>
              </a:rPr>
              <a:t>    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.then</a:t>
            </a:r>
            <a:r>
              <a:rPr lang="en-US" sz="2000" b="1" dirty="0">
                <a:latin typeface="Consolas" panose="020B0609020204030204" pitchFamily="49" charset="0"/>
              </a:rPr>
              <a:t>(text =&gt; {</a:t>
            </a:r>
          </a:p>
          <a:p>
            <a:pPr defTabSz="1218987">
              <a:defRPr/>
            </a:pPr>
            <a:r>
              <a:rPr lang="en-US" sz="2000" b="1" dirty="0">
                <a:latin typeface="Consolas" panose="020B0609020204030204" pitchFamily="49" charset="0"/>
              </a:rPr>
              <a:t>      console.log(text);</a:t>
            </a:r>
          </a:p>
          <a:p>
            <a:pPr defTabSz="1218987">
              <a:defRPr/>
            </a:pPr>
            <a:r>
              <a:rPr lang="en-US" sz="2000" b="1" dirty="0">
                <a:latin typeface="Consolas" panose="020B0609020204030204" pitchFamily="49" charset="0"/>
              </a:rPr>
              <a:t>    })</a:t>
            </a:r>
          </a:p>
          <a:p>
            <a:pPr defTabSz="1218987">
              <a:defRPr/>
            </a:pPr>
            <a:r>
              <a:rPr lang="en-US" sz="2000" b="1" dirty="0">
                <a:latin typeface="Consolas" panose="020B0609020204030204" pitchFamily="49" charset="0"/>
              </a:rPr>
              <a:t>    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.catch</a:t>
            </a:r>
            <a:r>
              <a:rPr lang="en-US" sz="2000" b="1" dirty="0">
                <a:latin typeface="Consolas" panose="020B0609020204030204" pitchFamily="49" charset="0"/>
              </a:rPr>
              <a:t>(err =&gt; {</a:t>
            </a:r>
          </a:p>
          <a:p>
            <a:pPr defTabSz="1218987">
              <a:defRPr/>
            </a:pPr>
            <a:r>
              <a:rPr lang="en-US" sz="2000" b="1" dirty="0">
                <a:latin typeface="Consolas" panose="020B0609020204030204" pitchFamily="49" charset="0"/>
              </a:rPr>
              <a:t>      </a:t>
            </a:r>
            <a:r>
              <a:rPr lang="en-US" sz="2000" b="1" dirty="0" err="1">
                <a:latin typeface="Consolas" panose="020B0609020204030204" pitchFamily="49" charset="0"/>
              </a:rPr>
              <a:t>console.error</a:t>
            </a:r>
            <a:r>
              <a:rPr lang="en-US" sz="2000" b="1" dirty="0">
                <a:latin typeface="Consolas" panose="020B0609020204030204" pitchFamily="49" charset="0"/>
              </a:rPr>
              <a:t>(err);</a:t>
            </a:r>
          </a:p>
          <a:p>
            <a:pPr defTabSz="1218987">
              <a:defRPr/>
            </a:pPr>
            <a:r>
              <a:rPr lang="en-US" sz="2000" b="1" dirty="0">
                <a:latin typeface="Consolas" panose="020B0609020204030204" pitchFamily="49" charset="0"/>
              </a:rPr>
              <a:t>    });</a:t>
            </a:r>
          </a:p>
          <a:p>
            <a:pPr defTabSz="1218987">
              <a:defRPr/>
            </a:pPr>
            <a:r>
              <a:rPr lang="en-US" sz="20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7041000" y="1821024"/>
            <a:ext cx="4800600" cy="3911428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987">
              <a:defRPr/>
            </a:pPr>
            <a:r>
              <a:rPr lang="en-US" sz="20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async</a:t>
            </a:r>
            <a:r>
              <a:rPr lang="en-US" sz="2000" b="1" dirty="0">
                <a:latin typeface="Consolas" panose="020B0609020204030204" pitchFamily="49" charset="0"/>
              </a:rPr>
              <a:t> function </a:t>
            </a:r>
            <a:r>
              <a:rPr lang="en-US" sz="2000" b="1" dirty="0" err="1">
                <a:latin typeface="Consolas" panose="020B0609020204030204" pitchFamily="49" charset="0"/>
              </a:rPr>
              <a:t>logFetch</a:t>
            </a:r>
            <a:r>
              <a:rPr lang="en-US" sz="2000" b="1" dirty="0">
                <a:latin typeface="Consolas" panose="020B0609020204030204" pitchFamily="49" charset="0"/>
              </a:rPr>
              <a:t>(</a:t>
            </a:r>
            <a:r>
              <a:rPr lang="en-US" sz="2000" b="1" dirty="0" err="1">
                <a:latin typeface="Consolas" panose="020B0609020204030204" pitchFamily="49" charset="0"/>
              </a:rPr>
              <a:t>url</a:t>
            </a:r>
            <a:r>
              <a:rPr lang="en-US" sz="2000" b="1" dirty="0">
                <a:latin typeface="Consolas" panose="020B0609020204030204" pitchFamily="49" charset="0"/>
              </a:rPr>
              <a:t>) {</a:t>
            </a:r>
          </a:p>
          <a:p>
            <a:pPr defTabSz="1218987">
              <a:defRPr/>
            </a:pPr>
            <a:r>
              <a:rPr lang="en-US" sz="2000" b="1" dirty="0">
                <a:latin typeface="Consolas" panose="020B0609020204030204" pitchFamily="49" charset="0"/>
              </a:rPr>
              <a:t>  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try</a:t>
            </a:r>
            <a:r>
              <a:rPr lang="en-US" sz="2000" b="1" dirty="0">
                <a:latin typeface="Consolas" panose="020B0609020204030204" pitchFamily="49" charset="0"/>
              </a:rPr>
              <a:t> {</a:t>
            </a:r>
          </a:p>
          <a:p>
            <a:pPr defTabSz="1218987">
              <a:defRPr/>
            </a:pPr>
            <a:r>
              <a:rPr lang="en-US" sz="2000" b="1" dirty="0">
                <a:latin typeface="Consolas" panose="020B0609020204030204" pitchFamily="49" charset="0"/>
              </a:rPr>
              <a:t>    </a:t>
            </a:r>
            <a:r>
              <a:rPr lang="en-US" sz="2000" b="1" dirty="0" err="1">
                <a:latin typeface="Consolas" panose="020B0609020204030204" pitchFamily="49" charset="0"/>
              </a:rPr>
              <a:t>const</a:t>
            </a:r>
            <a:r>
              <a:rPr lang="en-US" sz="2000" b="1" dirty="0">
                <a:latin typeface="Consolas" panose="020B0609020204030204" pitchFamily="49" charset="0"/>
              </a:rPr>
              <a:t> response = </a:t>
            </a:r>
          </a:p>
          <a:p>
            <a:pPr defTabSz="1218987">
              <a:defRPr/>
            </a:pPr>
            <a:r>
              <a:rPr lang="en-US" sz="2000" b="1" dirty="0">
                <a:latin typeface="Consolas" panose="020B0609020204030204" pitchFamily="49" charset="0"/>
              </a:rPr>
              <a:t>       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await</a:t>
            </a:r>
            <a:r>
              <a:rPr lang="en-US" sz="2000" b="1" dirty="0">
                <a:latin typeface="Consolas" panose="020B0609020204030204" pitchFamily="49" charset="0"/>
              </a:rPr>
              <a:t> fetch(</a:t>
            </a:r>
            <a:r>
              <a:rPr lang="en-US" sz="2000" b="1" dirty="0" err="1">
                <a:latin typeface="Consolas" panose="020B0609020204030204" pitchFamily="49" charset="0"/>
              </a:rPr>
              <a:t>url</a:t>
            </a:r>
            <a:r>
              <a:rPr lang="en-US" sz="2000" b="1" dirty="0">
                <a:latin typeface="Consolas" panose="020B0609020204030204" pitchFamily="49" charset="0"/>
              </a:rPr>
              <a:t>);</a:t>
            </a:r>
          </a:p>
          <a:p>
            <a:pPr defTabSz="1218987">
              <a:defRPr/>
            </a:pPr>
            <a:r>
              <a:rPr lang="en-US" sz="2000" b="1" dirty="0">
                <a:latin typeface="Consolas" panose="020B0609020204030204" pitchFamily="49" charset="0"/>
              </a:rPr>
              <a:t>    console.log(</a:t>
            </a:r>
          </a:p>
          <a:p>
            <a:pPr defTabSz="1218987">
              <a:defRPr/>
            </a:pPr>
            <a:r>
              <a:rPr lang="en-US" sz="2000" b="1" dirty="0">
                <a:latin typeface="Consolas" panose="020B0609020204030204" pitchFamily="49" charset="0"/>
              </a:rPr>
              <a:t>      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await</a:t>
            </a:r>
            <a:r>
              <a:rPr lang="en-US" sz="2000" b="1" dirty="0">
                <a:latin typeface="Consolas" panose="020B0609020204030204" pitchFamily="49" charset="0"/>
              </a:rPr>
              <a:t> </a:t>
            </a:r>
            <a:r>
              <a:rPr lang="en-US" sz="2000" b="1" dirty="0" err="1">
                <a:latin typeface="Consolas" panose="020B0609020204030204" pitchFamily="49" charset="0"/>
              </a:rPr>
              <a:t>response.text</a:t>
            </a:r>
            <a:r>
              <a:rPr lang="en-US" sz="2000" b="1" dirty="0">
                <a:latin typeface="Consolas" panose="020B0609020204030204" pitchFamily="49" charset="0"/>
              </a:rPr>
              <a:t>()</a:t>
            </a:r>
          </a:p>
          <a:p>
            <a:pPr defTabSz="1218987">
              <a:defRPr/>
            </a:pPr>
            <a:r>
              <a:rPr lang="en-US" sz="2000" b="1" dirty="0">
                <a:latin typeface="Consolas" panose="020B0609020204030204" pitchFamily="49" charset="0"/>
              </a:rPr>
              <a:t>    );</a:t>
            </a:r>
          </a:p>
          <a:p>
            <a:pPr defTabSz="1218987">
              <a:defRPr/>
            </a:pPr>
            <a:r>
              <a:rPr lang="en-US" sz="2000" b="1" dirty="0">
                <a:latin typeface="Consolas" panose="020B0609020204030204" pitchFamily="49" charset="0"/>
              </a:rPr>
              <a:t>  }</a:t>
            </a:r>
          </a:p>
          <a:p>
            <a:pPr defTabSz="1218987">
              <a:defRPr/>
            </a:pPr>
            <a:r>
              <a:rPr lang="en-US" sz="2000" b="1" dirty="0">
                <a:latin typeface="Consolas" panose="020B0609020204030204" pitchFamily="49" charset="0"/>
              </a:rPr>
              <a:t>  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catch</a:t>
            </a:r>
            <a:r>
              <a:rPr lang="en-US" sz="2000" b="1" dirty="0">
                <a:latin typeface="Consolas" panose="020B0609020204030204" pitchFamily="49" charset="0"/>
              </a:rPr>
              <a:t> (err) {</a:t>
            </a:r>
          </a:p>
          <a:p>
            <a:pPr defTabSz="1218987">
              <a:defRPr/>
            </a:pPr>
            <a:r>
              <a:rPr lang="en-US" sz="2000" b="1" dirty="0">
                <a:latin typeface="Consolas" panose="020B0609020204030204" pitchFamily="49" charset="0"/>
              </a:rPr>
              <a:t>    console.log(err);</a:t>
            </a:r>
          </a:p>
          <a:p>
            <a:pPr defTabSz="1218987">
              <a:defRPr/>
            </a:pPr>
            <a:r>
              <a:rPr lang="en-US" sz="2000" b="1" dirty="0">
                <a:latin typeface="Consolas" panose="020B0609020204030204" pitchFamily="49" charset="0"/>
              </a:rPr>
              <a:t>  }</a:t>
            </a:r>
          </a:p>
          <a:p>
            <a:pPr defTabSz="1218987">
              <a:defRPr/>
            </a:pPr>
            <a:r>
              <a:rPr lang="en-US" sz="20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91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54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Error Handling</a:t>
            </a:r>
            <a:endParaRPr lang="en-US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667000" y="1106105"/>
            <a:ext cx="8514000" cy="2926543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987">
              <a:defRPr/>
            </a:pPr>
            <a:r>
              <a:rPr lang="en-US" sz="2200" b="1" dirty="0">
                <a:solidFill>
                  <a:schemeClr val="bg1"/>
                </a:solidFill>
                <a:latin typeface="Consolas" panose="020B0609020204030204" pitchFamily="49" charset="0"/>
              </a:rPr>
              <a:t>async</a:t>
            </a:r>
            <a:r>
              <a:rPr lang="en-US" sz="2200" b="1" dirty="0">
                <a:latin typeface="Consolas" panose="020B0609020204030204" pitchFamily="49" charset="0"/>
              </a:rPr>
              <a:t> function f() {</a:t>
            </a:r>
          </a:p>
          <a:p>
            <a:pPr defTabSz="1218987">
              <a:defRPr/>
            </a:pPr>
            <a:r>
              <a:rPr lang="en-US" sz="2200" b="1" dirty="0">
                <a:latin typeface="Consolas" panose="020B0609020204030204" pitchFamily="49" charset="0"/>
              </a:rPr>
              <a:t>  </a:t>
            </a:r>
            <a:r>
              <a:rPr lang="en-US" sz="2200" b="1" dirty="0">
                <a:solidFill>
                  <a:schemeClr val="bg1"/>
                </a:solidFill>
                <a:latin typeface="Consolas" panose="020B0609020204030204" pitchFamily="49" charset="0"/>
              </a:rPr>
              <a:t>try</a:t>
            </a:r>
            <a:r>
              <a:rPr lang="en-US" sz="2200" b="1" dirty="0">
                <a:latin typeface="Consolas" panose="020B0609020204030204" pitchFamily="49" charset="0"/>
              </a:rPr>
              <a:t> {</a:t>
            </a:r>
          </a:p>
          <a:p>
            <a:pPr defTabSz="1218987">
              <a:defRPr/>
            </a:pPr>
            <a:r>
              <a:rPr lang="en-US" sz="2200" b="1" dirty="0">
                <a:latin typeface="Consolas" panose="020B0609020204030204" pitchFamily="49" charset="0"/>
              </a:rPr>
              <a:t>    let response = </a:t>
            </a:r>
            <a:r>
              <a:rPr lang="en-US" sz="2200" b="1" dirty="0">
                <a:solidFill>
                  <a:schemeClr val="bg1"/>
                </a:solidFill>
                <a:latin typeface="Consolas" panose="020B0609020204030204" pitchFamily="49" charset="0"/>
              </a:rPr>
              <a:t>await</a:t>
            </a:r>
            <a:r>
              <a:rPr lang="en-US" sz="2200" b="1" dirty="0">
                <a:latin typeface="Consolas" panose="020B0609020204030204" pitchFamily="49" charset="0"/>
              </a:rPr>
              <a:t> fetch();</a:t>
            </a:r>
          </a:p>
          <a:p>
            <a:pPr defTabSz="1218987">
              <a:defRPr/>
            </a:pPr>
            <a:r>
              <a:rPr lang="en-US" sz="2200" b="1" dirty="0">
                <a:latin typeface="Consolas" panose="020B0609020204030204" pitchFamily="49" charset="0"/>
              </a:rPr>
              <a:t>    let user = </a:t>
            </a:r>
            <a:r>
              <a:rPr lang="en-US" sz="2200" b="1" dirty="0">
                <a:solidFill>
                  <a:schemeClr val="bg1"/>
                </a:solidFill>
                <a:latin typeface="Consolas" panose="020B0609020204030204" pitchFamily="49" charset="0"/>
              </a:rPr>
              <a:t>await</a:t>
            </a:r>
            <a:r>
              <a:rPr lang="en-US" sz="2200" b="1" dirty="0">
                <a:latin typeface="Consolas" panose="020B0609020204030204" pitchFamily="49" charset="0"/>
              </a:rPr>
              <a:t> </a:t>
            </a:r>
            <a:r>
              <a:rPr lang="en-US" sz="2200" b="1" dirty="0" err="1">
                <a:latin typeface="Consolas" panose="020B0609020204030204" pitchFamily="49" charset="0"/>
              </a:rPr>
              <a:t>response.json</a:t>
            </a:r>
            <a:r>
              <a:rPr lang="en-US" sz="2200" b="1" dirty="0">
                <a:latin typeface="Consolas" panose="020B0609020204030204" pitchFamily="49" charset="0"/>
              </a:rPr>
              <a:t>();</a:t>
            </a:r>
          </a:p>
          <a:p>
            <a:pPr defTabSz="1218987">
              <a:defRPr/>
            </a:pPr>
            <a:r>
              <a:rPr lang="en-US" sz="2200" b="1" dirty="0">
                <a:latin typeface="Consolas" panose="020B0609020204030204" pitchFamily="49" charset="0"/>
              </a:rPr>
              <a:t>  } </a:t>
            </a:r>
            <a:r>
              <a:rPr lang="en-US" sz="2200" b="1" dirty="0">
                <a:solidFill>
                  <a:schemeClr val="bg1"/>
                </a:solidFill>
                <a:latin typeface="Consolas" panose="020B0609020204030204" pitchFamily="49" charset="0"/>
              </a:rPr>
              <a:t>catch</a:t>
            </a:r>
            <a:r>
              <a:rPr lang="en-US" sz="2200" b="1" dirty="0">
                <a:latin typeface="Consolas" panose="020B0609020204030204" pitchFamily="49" charset="0"/>
              </a:rPr>
              <a:t> (err) {</a:t>
            </a:r>
          </a:p>
          <a:p>
            <a:pPr defTabSz="1218987">
              <a:defRPr/>
            </a:pPr>
            <a:r>
              <a:rPr lang="en-US" sz="2200" b="1" dirty="0">
                <a:latin typeface="Consolas" panose="020B0609020204030204" pitchFamily="49" charset="0"/>
              </a:rPr>
              <a:t>    </a:t>
            </a:r>
            <a:r>
              <a:rPr lang="en-US" sz="2200" b="1" i="1" dirty="0">
                <a:solidFill>
                  <a:schemeClr val="accent2"/>
                </a:solidFill>
                <a:latin typeface="Consolas" panose="020B0609020204030204" pitchFamily="49" charset="0"/>
              </a:rPr>
              <a:t>// catches errors both in fetch </a:t>
            </a:r>
            <a:r>
              <a:rPr lang="en-US" sz="2200" b="1" i="1" dirty="0" err="1">
                <a:solidFill>
                  <a:schemeClr val="accent2"/>
                </a:solidFill>
                <a:latin typeface="Consolas" panose="020B0609020204030204" pitchFamily="49" charset="0"/>
              </a:rPr>
              <a:t>andresponse.json</a:t>
            </a:r>
            <a:endParaRPr lang="en-US" sz="2200" b="1" i="1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pPr defTabSz="1218987">
              <a:defRPr/>
            </a:pPr>
            <a:r>
              <a:rPr lang="en-US" sz="2200" b="1" dirty="0">
                <a:latin typeface="Consolas" panose="020B0609020204030204" pitchFamily="49" charset="0"/>
              </a:rPr>
              <a:t>    alert(err);</a:t>
            </a:r>
          </a:p>
          <a:p>
            <a:pPr defTabSz="1218987">
              <a:defRPr/>
            </a:pPr>
            <a:r>
              <a:rPr lang="en-US" sz="2200" b="1" dirty="0">
                <a:latin typeface="Consolas" panose="020B0609020204030204" pitchFamily="49" charset="0"/>
              </a:rPr>
              <a:t>  }}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649308" y="4585413"/>
            <a:ext cx="8531691" cy="1910880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987">
              <a:defRPr/>
            </a:pPr>
            <a:r>
              <a:rPr lang="en-US" sz="2200" b="1" dirty="0">
                <a:solidFill>
                  <a:schemeClr val="bg1"/>
                </a:solidFill>
                <a:latin typeface="Consolas" panose="020B0609020204030204" pitchFamily="49" charset="0"/>
              </a:rPr>
              <a:t>async</a:t>
            </a:r>
            <a:r>
              <a:rPr lang="en-US" sz="2200" b="1" dirty="0">
                <a:latin typeface="Consolas" panose="020B0609020204030204" pitchFamily="49" charset="0"/>
              </a:rPr>
              <a:t> function f() {</a:t>
            </a:r>
          </a:p>
          <a:p>
            <a:pPr defTabSz="1218987">
              <a:defRPr/>
            </a:pPr>
            <a:r>
              <a:rPr lang="en-US" sz="2200" b="1" dirty="0">
                <a:latin typeface="Consolas" panose="020B0609020204030204" pitchFamily="49" charset="0"/>
              </a:rPr>
              <a:t>  let response = </a:t>
            </a:r>
            <a:r>
              <a:rPr lang="en-US" sz="2200" b="1" dirty="0">
                <a:solidFill>
                  <a:schemeClr val="bg1"/>
                </a:solidFill>
                <a:latin typeface="Consolas" panose="020B0609020204030204" pitchFamily="49" charset="0"/>
              </a:rPr>
              <a:t>await</a:t>
            </a:r>
            <a:r>
              <a:rPr lang="en-US" sz="2200" b="1" dirty="0">
                <a:latin typeface="Consolas" panose="020B0609020204030204" pitchFamily="49" charset="0"/>
              </a:rPr>
              <a:t> fetch();</a:t>
            </a:r>
          </a:p>
          <a:p>
            <a:pPr defTabSz="1218987">
              <a:defRPr/>
            </a:pPr>
            <a:r>
              <a:rPr lang="en-US" sz="2200" b="1" dirty="0">
                <a:latin typeface="Consolas" panose="020B0609020204030204" pitchFamily="49" charset="0"/>
              </a:rPr>
              <a:t>}</a:t>
            </a:r>
            <a:br>
              <a:rPr lang="en-US" sz="2200" b="1" dirty="0">
                <a:latin typeface="Consolas" panose="020B0609020204030204" pitchFamily="49" charset="0"/>
              </a:rPr>
            </a:br>
            <a:r>
              <a:rPr lang="en-US" sz="2200" b="1" i="1" dirty="0">
                <a:solidFill>
                  <a:schemeClr val="accent2"/>
                </a:solidFill>
                <a:latin typeface="Consolas" panose="020B0609020204030204" pitchFamily="49" charset="0"/>
              </a:rPr>
              <a:t>// f() becomes a rejected promise</a:t>
            </a:r>
          </a:p>
          <a:p>
            <a:pPr defTabSz="1218987">
              <a:defRPr/>
            </a:pPr>
            <a:r>
              <a:rPr lang="en-US" sz="2200" b="1" dirty="0">
                <a:latin typeface="Consolas" panose="020B0609020204030204" pitchFamily="49" charset="0"/>
              </a:rPr>
              <a:t>f().</a:t>
            </a:r>
            <a:r>
              <a:rPr lang="en-US" sz="2200" b="1" dirty="0">
                <a:solidFill>
                  <a:schemeClr val="bg1"/>
                </a:solidFill>
                <a:latin typeface="Consolas" panose="020B0609020204030204" pitchFamily="49" charset="0"/>
              </a:rPr>
              <a:t>catch(</a:t>
            </a:r>
            <a:r>
              <a:rPr lang="en-US" sz="2200" b="1" dirty="0">
                <a:latin typeface="Consolas" panose="020B0609020204030204" pitchFamily="49" charset="0"/>
              </a:rPr>
              <a:t>alert</a:t>
            </a:r>
            <a:r>
              <a:rPr lang="en-US" sz="22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en-US" sz="2200" b="1" dirty="0">
                <a:latin typeface="Consolas" panose="020B0609020204030204" pitchFamily="49" charset="0"/>
              </a:rPr>
              <a:t>;</a:t>
            </a:r>
            <a:r>
              <a:rPr lang="en-US" b="1" dirty="0">
                <a:latin typeface="Consolas" panose="020B0609020204030204" pitchFamily="49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40319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55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Sequential Execution</a:t>
            </a:r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838200" y="1858621"/>
            <a:ext cx="4972194" cy="2372545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987">
              <a:defRPr/>
            </a:pPr>
            <a:r>
              <a:rPr lang="en-US" sz="2000" b="1" dirty="0">
                <a:latin typeface="Consolas" panose="020B0609020204030204" pitchFamily="49" charset="0"/>
              </a:rPr>
              <a:t>function execute(</a:t>
            </a:r>
            <a:r>
              <a:rPr lang="en-US" sz="2000" b="1" dirty="0" err="1">
                <a:latin typeface="Consolas" panose="020B0609020204030204" pitchFamily="49" charset="0"/>
              </a:rPr>
              <a:t>x,sec</a:t>
            </a:r>
            <a:r>
              <a:rPr lang="en-US" sz="2000" b="1" dirty="0">
                <a:latin typeface="Consolas" panose="020B0609020204030204" pitchFamily="49" charset="0"/>
              </a:rPr>
              <a:t>) {</a:t>
            </a:r>
          </a:p>
          <a:p>
            <a:pPr defTabSz="1218987">
              <a:defRPr/>
            </a:pPr>
            <a:r>
              <a:rPr lang="en-US" sz="2000" b="1" dirty="0">
                <a:latin typeface="Consolas" panose="020B0609020204030204" pitchFamily="49" charset="0"/>
              </a:rPr>
              <a:t>  return new Promise(resolve =&gt; {</a:t>
            </a:r>
          </a:p>
          <a:p>
            <a:pPr defTabSz="1218987">
              <a:defRPr/>
            </a:pPr>
            <a:r>
              <a:rPr lang="en-US" sz="2000" b="1" dirty="0">
                <a:latin typeface="Consolas" panose="020B0609020204030204" pitchFamily="49" charset="0"/>
              </a:rPr>
              <a:t>  console.log('Start: ' + x);</a:t>
            </a:r>
          </a:p>
          <a:p>
            <a:pPr defTabSz="1218987">
              <a:defRPr/>
            </a:pPr>
            <a:r>
              <a:rPr lang="en-US" sz="2000" b="1" dirty="0">
                <a:latin typeface="Consolas" panose="020B0609020204030204" pitchFamily="49" charset="0"/>
              </a:rPr>
              <a:t>    </a:t>
            </a:r>
            <a:r>
              <a:rPr lang="en-US" sz="2000" b="1" dirty="0" err="1">
                <a:latin typeface="Consolas" panose="020B0609020204030204" pitchFamily="49" charset="0"/>
              </a:rPr>
              <a:t>setTimeout</a:t>
            </a:r>
            <a:r>
              <a:rPr lang="en-US" sz="2000" b="1" dirty="0">
                <a:latin typeface="Consolas" panose="020B0609020204030204" pitchFamily="49" charset="0"/>
              </a:rPr>
              <a:t>(() =&gt; {</a:t>
            </a:r>
          </a:p>
          <a:p>
            <a:pPr defTabSz="1218987">
              <a:defRPr/>
            </a:pPr>
            <a:r>
              <a:rPr lang="en-US" sz="2000" b="1" dirty="0">
                <a:latin typeface="Consolas" panose="020B0609020204030204" pitchFamily="49" charset="0"/>
              </a:rPr>
              <a:t>      console.log('End: ' + x);</a:t>
            </a:r>
          </a:p>
          <a:p>
            <a:pPr defTabSz="1218987">
              <a:defRPr/>
            </a:pPr>
            <a:r>
              <a:rPr lang="en-US" sz="2000" b="1" dirty="0">
                <a:latin typeface="Consolas" panose="020B0609020204030204" pitchFamily="49" charset="0"/>
              </a:rPr>
              <a:t>      resolve(x);</a:t>
            </a:r>
          </a:p>
          <a:p>
            <a:pPr defTabSz="1218987">
              <a:defRPr/>
            </a:pPr>
            <a:r>
              <a:rPr lang="en-US" sz="2000" b="1" dirty="0">
                <a:latin typeface="Consolas" panose="020B0609020204030204" pitchFamily="49" charset="0"/>
              </a:rPr>
              <a:t>  }, sec *1000); }); }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838200" y="4341455"/>
            <a:ext cx="7086600" cy="2372545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987">
              <a:defRPr/>
            </a:pP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async</a:t>
            </a:r>
            <a:r>
              <a:rPr lang="en-US" sz="2000" b="1" dirty="0">
                <a:latin typeface="Consolas" panose="020B0609020204030204" pitchFamily="49" charset="0"/>
              </a:rPr>
              <a:t> function </a:t>
            </a:r>
            <a:r>
              <a:rPr lang="en-US" sz="2000" b="1" dirty="0" err="1">
                <a:latin typeface="Consolas" panose="020B0609020204030204" pitchFamily="49" charset="0"/>
              </a:rPr>
              <a:t>serialFlow</a:t>
            </a:r>
            <a:r>
              <a:rPr lang="en-US" sz="2000" b="1" dirty="0">
                <a:latin typeface="Consolas" panose="020B0609020204030204" pitchFamily="49" charset="0"/>
              </a:rPr>
              <a:t>() {</a:t>
            </a:r>
          </a:p>
          <a:p>
            <a:pPr defTabSz="1218987">
              <a:defRPr/>
            </a:pPr>
            <a:r>
              <a:rPr lang="en-US" sz="2000" b="1" dirty="0">
                <a:latin typeface="Consolas" panose="020B0609020204030204" pitchFamily="49" charset="0"/>
              </a:rPr>
              <a:t>  let result1 = 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await</a:t>
            </a:r>
            <a:r>
              <a:rPr lang="en-US" sz="2000" b="1" dirty="0">
                <a:latin typeface="Consolas" panose="020B0609020204030204" pitchFamily="49" charset="0"/>
              </a:rPr>
              <a:t> execute(1, 1);</a:t>
            </a:r>
          </a:p>
          <a:p>
            <a:pPr defTabSz="1218987">
              <a:defRPr/>
            </a:pPr>
            <a:r>
              <a:rPr lang="en-US" sz="2000" b="1" dirty="0">
                <a:latin typeface="Consolas" panose="020B0609020204030204" pitchFamily="49" charset="0"/>
              </a:rPr>
              <a:t>  let result2 = 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await</a:t>
            </a:r>
            <a:r>
              <a:rPr lang="en-US" sz="2000" b="1" dirty="0">
                <a:latin typeface="Consolas" panose="020B0609020204030204" pitchFamily="49" charset="0"/>
              </a:rPr>
              <a:t> execute(2, 2);</a:t>
            </a:r>
          </a:p>
          <a:p>
            <a:pPr defTabSz="1218987">
              <a:defRPr/>
            </a:pPr>
            <a:r>
              <a:rPr lang="en-US" sz="2000" b="1" dirty="0">
                <a:latin typeface="Consolas" panose="020B0609020204030204" pitchFamily="49" charset="0"/>
              </a:rPr>
              <a:t>  let result3 = 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await</a:t>
            </a:r>
            <a:r>
              <a:rPr lang="en-US" sz="2000" b="1" dirty="0">
                <a:latin typeface="Consolas" panose="020B0609020204030204" pitchFamily="49" charset="0"/>
              </a:rPr>
              <a:t> execute(3, 3);</a:t>
            </a:r>
          </a:p>
          <a:p>
            <a:pPr defTabSz="1218987">
              <a:defRPr/>
            </a:pPr>
            <a:r>
              <a:rPr lang="en-US" sz="2000" b="1" dirty="0">
                <a:latin typeface="Consolas" panose="020B0609020204030204" pitchFamily="49" charset="0"/>
              </a:rPr>
              <a:t>  let </a:t>
            </a:r>
            <a:r>
              <a:rPr lang="en-US" sz="2000" b="1" dirty="0" err="1">
                <a:latin typeface="Consolas" panose="020B0609020204030204" pitchFamily="49" charset="0"/>
              </a:rPr>
              <a:t>finalResult</a:t>
            </a:r>
            <a:r>
              <a:rPr lang="en-US" sz="2000" b="1" dirty="0">
                <a:latin typeface="Consolas" panose="020B0609020204030204" pitchFamily="49" charset="0"/>
              </a:rPr>
              <a:t> = result1 + result2 + result3;</a:t>
            </a:r>
          </a:p>
          <a:p>
            <a:pPr defTabSz="1218987">
              <a:defRPr/>
            </a:pPr>
            <a:r>
              <a:rPr lang="en-US" sz="2000" b="1" dirty="0">
                <a:latin typeface="Consolas" panose="020B0609020204030204" pitchFamily="49" charset="0"/>
              </a:rPr>
              <a:t>  console.log(</a:t>
            </a:r>
            <a:r>
              <a:rPr lang="en-US" sz="2000" b="1" dirty="0" err="1">
                <a:latin typeface="Consolas" panose="020B0609020204030204" pitchFamily="49" charset="0"/>
              </a:rPr>
              <a:t>finalResult</a:t>
            </a:r>
            <a:r>
              <a:rPr lang="en-US" sz="2000" b="1" dirty="0">
                <a:latin typeface="Consolas" panose="020B0609020204030204" pitchFamily="49" charset="0"/>
              </a:rPr>
              <a:t>);</a:t>
            </a:r>
          </a:p>
          <a:p>
            <a:pPr defTabSz="1218987">
              <a:defRPr/>
            </a:pPr>
            <a:r>
              <a:rPr lang="en-US" sz="20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991600" y="2362201"/>
            <a:ext cx="2420988" cy="2803433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987">
              <a:defRPr/>
            </a:pPr>
            <a:r>
              <a:rPr lang="en-US" sz="2400" b="1" i="1" dirty="0">
                <a:solidFill>
                  <a:srgbClr val="00B050"/>
                </a:solidFill>
                <a:latin typeface="Consolas" panose="020B0609020204030204" pitchFamily="49" charset="0"/>
              </a:rPr>
              <a:t>// Start: 1</a:t>
            </a:r>
          </a:p>
          <a:p>
            <a:pPr defTabSz="1218987">
              <a:defRPr/>
            </a:pPr>
            <a:r>
              <a:rPr lang="en-US" sz="2400" b="1" i="1" dirty="0">
                <a:solidFill>
                  <a:srgbClr val="00B050"/>
                </a:solidFill>
                <a:latin typeface="Consolas" panose="020B0609020204030204" pitchFamily="49" charset="0"/>
              </a:rPr>
              <a:t>// End: 1</a:t>
            </a:r>
          </a:p>
          <a:p>
            <a:pPr defTabSz="1218987">
              <a:defRPr/>
            </a:pPr>
            <a:r>
              <a:rPr lang="en-US" sz="2400" b="1" i="1" dirty="0">
                <a:solidFill>
                  <a:srgbClr val="00B050"/>
                </a:solidFill>
                <a:latin typeface="Consolas" panose="020B0609020204030204" pitchFamily="49" charset="0"/>
              </a:rPr>
              <a:t>// Start: 2</a:t>
            </a:r>
          </a:p>
          <a:p>
            <a:pPr defTabSz="1218987">
              <a:defRPr/>
            </a:pPr>
            <a:r>
              <a:rPr lang="en-US" sz="2400" b="1" i="1" dirty="0">
                <a:solidFill>
                  <a:srgbClr val="00B050"/>
                </a:solidFill>
                <a:latin typeface="Consolas" panose="020B0609020204030204" pitchFamily="49" charset="0"/>
              </a:rPr>
              <a:t>// End: 2</a:t>
            </a:r>
          </a:p>
          <a:p>
            <a:pPr defTabSz="1218987">
              <a:defRPr/>
            </a:pPr>
            <a:r>
              <a:rPr lang="en-US" sz="2400" b="1" i="1" dirty="0">
                <a:solidFill>
                  <a:srgbClr val="00B050"/>
                </a:solidFill>
                <a:latin typeface="Consolas" panose="020B0609020204030204" pitchFamily="49" charset="0"/>
              </a:rPr>
              <a:t>// Start: 3</a:t>
            </a:r>
          </a:p>
          <a:p>
            <a:pPr defTabSz="1218987">
              <a:defRPr/>
            </a:pPr>
            <a:r>
              <a:rPr lang="en-US" sz="2400" b="1" i="1" dirty="0">
                <a:solidFill>
                  <a:srgbClr val="00B050"/>
                </a:solidFill>
                <a:latin typeface="Consolas" panose="020B0609020204030204" pitchFamily="49" charset="0"/>
              </a:rPr>
              <a:t>// End: 3</a:t>
            </a:r>
          </a:p>
          <a:p>
            <a:pPr defTabSz="1218987">
              <a:defRPr/>
            </a:pPr>
            <a:r>
              <a:rPr lang="en-US" sz="2400" b="1" i="1" dirty="0">
                <a:solidFill>
                  <a:srgbClr val="00B050"/>
                </a:solidFill>
                <a:latin typeface="Consolas" panose="020B0609020204030204" pitchFamily="49" charset="0"/>
              </a:rPr>
              <a:t>// 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09406" y="1258378"/>
            <a:ext cx="11992110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 defTabSz="1218987">
              <a:buFont typeface="Wingdings" panose="05000000000000000000" pitchFamily="2" charset="2"/>
              <a:buChar char="§"/>
              <a:defRPr/>
            </a:pPr>
            <a:r>
              <a:rPr lang="en-US" sz="3000" dirty="0">
                <a:ln w="0"/>
                <a:solidFill>
                  <a:srgbClr val="234465"/>
                </a:solidFill>
                <a:latin typeface="Calibri"/>
              </a:rPr>
              <a:t>To execute different promise methods </a:t>
            </a:r>
            <a:r>
              <a:rPr lang="en-US" sz="3000" b="1" dirty="0">
                <a:ln w="0"/>
                <a:solidFill>
                  <a:srgbClr val="FFA000"/>
                </a:solidFill>
                <a:latin typeface="Calibri"/>
              </a:rPr>
              <a:t>one by one</a:t>
            </a:r>
            <a:r>
              <a:rPr lang="en-US" sz="3000" dirty="0">
                <a:ln w="0"/>
                <a:solidFill>
                  <a:srgbClr val="234465"/>
                </a:solidFill>
                <a:latin typeface="Calibri"/>
              </a:rPr>
              <a:t>, use </a:t>
            </a:r>
            <a:r>
              <a:rPr lang="en-US" sz="3000" b="1" dirty="0">
                <a:ln w="0"/>
                <a:solidFill>
                  <a:srgbClr val="FFA000"/>
                </a:solidFill>
                <a:latin typeface="Consolas" panose="020B0609020204030204" pitchFamily="49" charset="0"/>
              </a:rPr>
              <a:t>Async</a:t>
            </a:r>
            <a:r>
              <a:rPr lang="en-US" sz="3000" dirty="0">
                <a:ln w="0"/>
                <a:solidFill>
                  <a:srgbClr val="234465"/>
                </a:solidFill>
                <a:latin typeface="Calibri"/>
              </a:rPr>
              <a:t> /</a:t>
            </a:r>
            <a:r>
              <a:rPr lang="bg-BG" sz="3000" dirty="0">
                <a:ln w="0"/>
                <a:solidFill>
                  <a:srgbClr val="234465"/>
                </a:solidFill>
                <a:latin typeface="Calibri"/>
              </a:rPr>
              <a:t> </a:t>
            </a:r>
            <a:r>
              <a:rPr lang="en-US" sz="3000" b="1" dirty="0">
                <a:ln w="0"/>
                <a:solidFill>
                  <a:srgbClr val="FFA000"/>
                </a:solidFill>
                <a:latin typeface="Consolas" panose="020B0609020204030204" pitchFamily="49" charset="0"/>
              </a:rPr>
              <a:t>Await</a:t>
            </a:r>
          </a:p>
        </p:txBody>
      </p:sp>
    </p:spTree>
    <p:extLst>
      <p:ext uri="{BB962C8B-B14F-4D97-AF65-F5344CB8AC3E}">
        <p14:creationId xmlns:p14="http://schemas.microsoft.com/office/powerpoint/2010/main" val="350627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Concurrent Execution</a:t>
            </a:r>
            <a:endParaRPr lang="en-US" dirty="0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2358423" y="1727200"/>
            <a:ext cx="6477000" cy="3542096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987">
              <a:defRPr/>
            </a:pPr>
            <a:r>
              <a:rPr lang="en-US" sz="2400" b="1" dirty="0">
                <a:latin typeface="Consolas" panose="020B0609020204030204" pitchFamily="49" charset="0"/>
              </a:rPr>
              <a:t>async function </a:t>
            </a:r>
            <a:r>
              <a:rPr lang="en-US" sz="2400" b="1" dirty="0" err="1">
                <a:latin typeface="Consolas" panose="020B0609020204030204" pitchFamily="49" charset="0"/>
              </a:rPr>
              <a:t>parallelFlow</a:t>
            </a:r>
            <a:r>
              <a:rPr lang="en-US" sz="2400" b="1" dirty="0">
                <a:latin typeface="Consolas" panose="020B0609020204030204" pitchFamily="49" charset="0"/>
              </a:rPr>
              <a:t>() {    </a:t>
            </a:r>
          </a:p>
          <a:p>
            <a:pPr defTabSz="1218987">
              <a:defRPr/>
            </a:pPr>
            <a:r>
              <a:rPr lang="en-US" sz="2400" b="1" dirty="0">
                <a:latin typeface="Consolas" panose="020B0609020204030204" pitchFamily="49" charset="0"/>
              </a:rPr>
              <a:t>  let result1 = execute(1,1);</a:t>
            </a:r>
          </a:p>
          <a:p>
            <a:pPr defTabSz="1218987">
              <a:defRPr/>
            </a:pPr>
            <a:r>
              <a:rPr lang="en-US" sz="2400" b="1" dirty="0">
                <a:latin typeface="Consolas" panose="020B0609020204030204" pitchFamily="49" charset="0"/>
              </a:rPr>
              <a:t>  let result2 = execute(2,2);</a:t>
            </a:r>
          </a:p>
          <a:p>
            <a:pPr defTabSz="1218987">
              <a:defRPr/>
            </a:pPr>
            <a:r>
              <a:rPr lang="en-US" sz="2400" b="1" dirty="0">
                <a:latin typeface="Consolas" panose="020B0609020204030204" pitchFamily="49" charset="0"/>
              </a:rPr>
              <a:t>  let result3 = execute(3,3);</a:t>
            </a:r>
          </a:p>
          <a:p>
            <a:pPr defTabSz="1218987">
              <a:defRPr/>
            </a:pPr>
            <a:r>
              <a:rPr lang="en-US" sz="2400" b="1" dirty="0">
                <a:latin typeface="Consolas" panose="020B0609020204030204" pitchFamily="49" charset="0"/>
              </a:rPr>
              <a:t>  let </a:t>
            </a:r>
            <a:r>
              <a:rPr lang="en-US" sz="2400" b="1" dirty="0" err="1">
                <a:latin typeface="Consolas" panose="020B0609020204030204" pitchFamily="49" charset="0"/>
              </a:rPr>
              <a:t>finalResult</a:t>
            </a:r>
            <a:r>
              <a:rPr lang="en-US" sz="2400" b="1" dirty="0">
                <a:latin typeface="Consolas" panose="020B0609020204030204" pitchFamily="49" charset="0"/>
              </a:rPr>
              <a:t> = 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await</a:t>
            </a:r>
            <a:r>
              <a:rPr lang="en-US" sz="2400" b="1" dirty="0">
                <a:latin typeface="Consolas" panose="020B0609020204030204" pitchFamily="49" charset="0"/>
              </a:rPr>
              <a:t> result1 + </a:t>
            </a:r>
            <a:br>
              <a:rPr lang="en-US" sz="2400" b="1" dirty="0">
                <a:latin typeface="Consolas" panose="020B0609020204030204" pitchFamily="49" charset="0"/>
              </a:rPr>
            </a:br>
            <a:r>
              <a:rPr lang="en-US" sz="2400" b="1" dirty="0">
                <a:latin typeface="Consolas" panose="020B0609020204030204" pitchFamily="49" charset="0"/>
              </a:rPr>
              <a:t>                   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await</a:t>
            </a:r>
            <a:r>
              <a:rPr lang="en-US" sz="2400" b="1" dirty="0">
                <a:latin typeface="Consolas" panose="020B0609020204030204" pitchFamily="49" charset="0"/>
              </a:rPr>
              <a:t> result2 +</a:t>
            </a:r>
          </a:p>
          <a:p>
            <a:pPr defTabSz="1218987">
              <a:defRPr/>
            </a:pPr>
            <a:r>
              <a:rPr lang="en-US" sz="2400" b="1" dirty="0">
                <a:latin typeface="Consolas" panose="020B0609020204030204" pitchFamily="49" charset="0"/>
              </a:rPr>
              <a:t>                    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await</a:t>
            </a:r>
            <a:r>
              <a:rPr lang="en-US" sz="2400" b="1" dirty="0">
                <a:latin typeface="Consolas" panose="020B0609020204030204" pitchFamily="49" charset="0"/>
              </a:rPr>
              <a:t> result3;</a:t>
            </a:r>
          </a:p>
          <a:p>
            <a:pPr defTabSz="1218987">
              <a:defRPr/>
            </a:pPr>
            <a:r>
              <a:rPr lang="en-US" sz="2400" b="1" dirty="0">
                <a:latin typeface="Consolas" panose="020B0609020204030204" pitchFamily="49" charset="0"/>
              </a:rPr>
              <a:t>  console.log(</a:t>
            </a:r>
            <a:r>
              <a:rPr lang="en-US" sz="2400" b="1" dirty="0" err="1">
                <a:latin typeface="Consolas" panose="020B0609020204030204" pitchFamily="49" charset="0"/>
              </a:rPr>
              <a:t>finalResult</a:t>
            </a:r>
            <a:r>
              <a:rPr lang="en-US" sz="2400" b="1" dirty="0">
                <a:latin typeface="Consolas" panose="020B0609020204030204" pitchFamily="49" charset="0"/>
              </a:rPr>
              <a:t>);</a:t>
            </a:r>
          </a:p>
          <a:p>
            <a:pPr defTabSz="1218987">
              <a:defRPr/>
            </a:pPr>
            <a:r>
              <a:rPr lang="en-US" sz="24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8964134" y="2158087"/>
            <a:ext cx="2975114" cy="2680322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defTabSz="1218987" latinLnBrk="1">
              <a:defRPr/>
            </a:pPr>
            <a:r>
              <a:rPr lang="en-US" sz="2000" b="1" i="1" dirty="0">
                <a:solidFill>
                  <a:srgbClr val="00B050"/>
                </a:solidFill>
                <a:latin typeface="Consolas" panose="020B0609020204030204" pitchFamily="49" charset="0"/>
              </a:rPr>
              <a:t>// Expected output:</a:t>
            </a:r>
          </a:p>
          <a:p>
            <a:pPr defTabSz="1218987" latinLnBrk="1">
              <a:defRPr/>
            </a:pPr>
            <a:r>
              <a:rPr lang="en-US" sz="2000" b="1" i="1" dirty="0">
                <a:solidFill>
                  <a:srgbClr val="00B050"/>
                </a:solidFill>
                <a:latin typeface="Consolas" panose="020B0609020204030204" pitchFamily="49" charset="0"/>
              </a:rPr>
              <a:t>// Start: 1</a:t>
            </a:r>
            <a:endParaRPr lang="en-US" sz="2000" b="1" i="1" u="sng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defTabSz="1218987" latinLnBrk="1">
              <a:defRPr/>
            </a:pPr>
            <a:r>
              <a:rPr lang="en-US" sz="2000" b="1" i="1" dirty="0">
                <a:solidFill>
                  <a:srgbClr val="00B050"/>
                </a:solidFill>
                <a:latin typeface="Consolas" panose="020B0609020204030204" pitchFamily="49" charset="0"/>
              </a:rPr>
              <a:t>// Start: 2</a:t>
            </a:r>
            <a:endParaRPr lang="en-US" sz="2000" b="1" i="1" u="sng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defTabSz="1218987" latinLnBrk="1">
              <a:defRPr/>
            </a:pPr>
            <a:r>
              <a:rPr lang="en-US" sz="2000" b="1" i="1" dirty="0">
                <a:solidFill>
                  <a:srgbClr val="00B050"/>
                </a:solidFill>
                <a:latin typeface="Consolas" panose="020B0609020204030204" pitchFamily="49" charset="0"/>
              </a:rPr>
              <a:t>// Start: 3</a:t>
            </a:r>
            <a:endParaRPr lang="en-US" sz="2000" b="1" i="1" u="sng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defTabSz="1218987" latinLnBrk="1">
              <a:defRPr/>
            </a:pPr>
            <a:r>
              <a:rPr lang="en-US" sz="2000" b="1" i="1" dirty="0">
                <a:solidFill>
                  <a:srgbClr val="00B050"/>
                </a:solidFill>
                <a:latin typeface="Consolas" panose="020B0609020204030204" pitchFamily="49" charset="0"/>
              </a:rPr>
              <a:t>// End: 1</a:t>
            </a:r>
            <a:endParaRPr lang="en-US" sz="2000" b="1" i="1" u="sng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defTabSz="1218987" latinLnBrk="1">
              <a:defRPr/>
            </a:pPr>
            <a:r>
              <a:rPr lang="en-US" sz="2000" b="1" i="1" dirty="0">
                <a:solidFill>
                  <a:srgbClr val="00B050"/>
                </a:solidFill>
                <a:latin typeface="Consolas" panose="020B0609020204030204" pitchFamily="49" charset="0"/>
              </a:rPr>
              <a:t>// End: 2</a:t>
            </a:r>
            <a:endParaRPr lang="en-US" sz="2000" b="1" i="1" u="sng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defTabSz="1218987" latinLnBrk="1">
              <a:defRPr/>
            </a:pPr>
            <a:r>
              <a:rPr lang="en-US" sz="2000" b="1" i="1" dirty="0">
                <a:solidFill>
                  <a:srgbClr val="00B050"/>
                </a:solidFill>
                <a:latin typeface="Consolas" panose="020B0609020204030204" pitchFamily="49" charset="0"/>
              </a:rPr>
              <a:t>// End: 3</a:t>
            </a:r>
            <a:endParaRPr lang="en-US" sz="2000" b="1" i="1" u="sng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defTabSz="1218987" latinLnBrk="1">
              <a:defRPr/>
            </a:pPr>
            <a:r>
              <a:rPr lang="en-US" sz="2000" b="1" i="1" dirty="0">
                <a:solidFill>
                  <a:srgbClr val="00B050"/>
                </a:solidFill>
                <a:latin typeface="Consolas" panose="020B0609020204030204" pitchFamily="49" charset="0"/>
              </a:rPr>
              <a:t>// 6</a:t>
            </a:r>
          </a:p>
        </p:txBody>
      </p:sp>
    </p:spTree>
    <p:extLst>
      <p:ext uri="{BB962C8B-B14F-4D97-AF65-F5344CB8AC3E}">
        <p14:creationId xmlns:p14="http://schemas.microsoft.com/office/powerpoint/2010/main" val="71777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57</a:t>
            </a:fld>
            <a:endParaRPr lang="en-US" noProof="0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3481" y="1420275"/>
            <a:ext cx="8630747" cy="529895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>
                <a:defRPr/>
              </a:pPr>
              <a:endParaRPr lang="ko-KR" altLang="en-US" sz="2398" dirty="0">
                <a:solidFill>
                  <a:srgbClr val="FFA000"/>
                </a:solidFill>
                <a:latin typeface="Calibri"/>
                <a:ea typeface="맑은 고딕" panose="020B0503020000020004" pitchFamily="34" charset="-127"/>
              </a:endParaRPr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>
                <a:defRPr/>
              </a:pPr>
              <a:endParaRPr lang="ko-KR" altLang="en-US" sz="2398">
                <a:solidFill>
                  <a:srgbClr val="FFA000"/>
                </a:solidFill>
                <a:latin typeface="Calibri"/>
                <a:ea typeface="맑은 고딕" panose="020B0503020000020004" pitchFamily="34" charset="-127"/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87">
                <a:defRPr/>
              </a:pPr>
              <a:endParaRPr lang="ko-KR" altLang="en-US" sz="2398">
                <a:solidFill>
                  <a:srgbClr val="234465"/>
                </a:solidFill>
                <a:latin typeface="Calibri"/>
                <a:ea typeface="맑은 고딕" panose="020B0503020000020004" pitchFamily="34" charset="-127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227" y="3276682"/>
            <a:ext cx="2881926" cy="3118969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373AC257-A0F4-4265-8C0F-3CB5C237A93D}"/>
              </a:ext>
            </a:extLst>
          </p:cNvPr>
          <p:cNvSpPr txBox="1">
            <a:spLocks/>
          </p:cNvSpPr>
          <p:nvPr/>
        </p:nvSpPr>
        <p:spPr>
          <a:xfrm>
            <a:off x="525517" y="1779946"/>
            <a:ext cx="8389884" cy="4163655"/>
          </a:xfrm>
          <a:prstGeom prst="rect">
            <a:avLst/>
          </a:prstGeom>
        </p:spPr>
        <p:txBody>
          <a:bodyPr vert="horz" lIns="107972" tIns="35991" rIns="107972" bIns="35991" rtlCol="0"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latinLnBrk="0" hangingPunct="0">
              <a:lnSpc>
                <a:spcPct val="90000"/>
              </a:lnSpc>
              <a:defRPr/>
            </a:pPr>
            <a:r>
              <a:rPr lang="en-US" sz="3200" b="1" dirty="0">
                <a:solidFill>
                  <a:srgbClr val="FFFFFF"/>
                </a:solidFill>
                <a:latin typeface="Calibri"/>
              </a:rPr>
              <a:t>Asynchronous programming</a:t>
            </a:r>
          </a:p>
          <a:p>
            <a:pPr lvl="1" eaLnBrk="0" latinLnBrk="0" hangingPunct="0">
              <a:lnSpc>
                <a:spcPct val="90000"/>
              </a:lnSpc>
              <a:defRPr/>
            </a:pPr>
            <a:r>
              <a:rPr lang="en-US" sz="3000" b="1" dirty="0">
                <a:solidFill>
                  <a:srgbClr val="FFFFFF"/>
                </a:solidFill>
                <a:latin typeface="Calibri"/>
              </a:rPr>
              <a:t>Runs </a:t>
            </a:r>
            <a:r>
              <a:rPr lang="en-US" sz="3000" b="1" dirty="0">
                <a:solidFill>
                  <a:srgbClr val="FFA000"/>
                </a:solidFill>
                <a:latin typeface="Calibri"/>
              </a:rPr>
              <a:t>several</a:t>
            </a:r>
            <a:r>
              <a:rPr lang="en-US" sz="3000" b="1" dirty="0">
                <a:solidFill>
                  <a:srgbClr val="FFFFFF"/>
                </a:solidFill>
                <a:latin typeface="Calibri"/>
              </a:rPr>
              <a:t> </a:t>
            </a:r>
            <a:r>
              <a:rPr lang="en-US" sz="3000" b="1" dirty="0">
                <a:solidFill>
                  <a:srgbClr val="FFA000"/>
                </a:solidFill>
                <a:latin typeface="Calibri"/>
              </a:rPr>
              <a:t>tasks</a:t>
            </a:r>
            <a:r>
              <a:rPr lang="en-US" sz="3000" b="1" dirty="0">
                <a:solidFill>
                  <a:srgbClr val="FFFFFF"/>
                </a:solidFill>
                <a:latin typeface="Calibri"/>
              </a:rPr>
              <a:t> in </a:t>
            </a:r>
            <a:r>
              <a:rPr lang="en-US" sz="3000" b="1" dirty="0">
                <a:solidFill>
                  <a:srgbClr val="FFA000"/>
                </a:solidFill>
                <a:latin typeface="Calibri"/>
              </a:rPr>
              <a:t>parallel</a:t>
            </a:r>
            <a:r>
              <a:rPr lang="en-US" sz="3000" b="1" dirty="0">
                <a:solidFill>
                  <a:srgbClr val="FFFFFF"/>
                </a:solidFill>
                <a:latin typeface="Calibri"/>
              </a:rPr>
              <a:t>, at the </a:t>
            </a:r>
            <a:br>
              <a:rPr lang="en-US" sz="3000" b="1" dirty="0">
                <a:solidFill>
                  <a:srgbClr val="FFFFFF"/>
                </a:solidFill>
                <a:latin typeface="Calibri"/>
              </a:rPr>
            </a:br>
            <a:r>
              <a:rPr lang="en-US" sz="3000" b="1" dirty="0">
                <a:solidFill>
                  <a:srgbClr val="FFA000"/>
                </a:solidFill>
                <a:latin typeface="Calibri"/>
              </a:rPr>
              <a:t>same</a:t>
            </a:r>
            <a:r>
              <a:rPr lang="en-US" sz="3000" b="1" dirty="0">
                <a:solidFill>
                  <a:srgbClr val="FFFFFF"/>
                </a:solidFill>
                <a:latin typeface="Calibri"/>
              </a:rPr>
              <a:t> </a:t>
            </a:r>
            <a:r>
              <a:rPr lang="en-US" sz="3000" b="1" dirty="0">
                <a:solidFill>
                  <a:srgbClr val="FFA000"/>
                </a:solidFill>
                <a:latin typeface="Calibri"/>
              </a:rPr>
              <a:t>time</a:t>
            </a:r>
          </a:p>
          <a:p>
            <a:pPr eaLnBrk="0" latinLnBrk="0" hangingPunct="0">
              <a:lnSpc>
                <a:spcPct val="90000"/>
              </a:lnSpc>
              <a:defRPr/>
            </a:pPr>
            <a:r>
              <a:rPr lang="en-US" sz="3200" b="1" dirty="0">
                <a:solidFill>
                  <a:srgbClr val="FFFFFF"/>
                </a:solidFill>
                <a:latin typeface="Calibri"/>
              </a:rPr>
              <a:t>Promises hold </a:t>
            </a:r>
            <a:r>
              <a:rPr lang="en-US" sz="3200" b="1" dirty="0">
                <a:solidFill>
                  <a:srgbClr val="FFA000"/>
                </a:solidFill>
                <a:latin typeface="Calibri"/>
              </a:rPr>
              <a:t>operations</a:t>
            </a:r>
            <a:r>
              <a:rPr lang="en-US" sz="3200" b="1" dirty="0">
                <a:solidFill>
                  <a:srgbClr val="FFFFFF"/>
                </a:solidFill>
                <a:latin typeface="Calibri"/>
              </a:rPr>
              <a:t> </a:t>
            </a:r>
          </a:p>
          <a:p>
            <a:pPr lvl="1" eaLnBrk="0" latinLnBrk="0" hangingPunct="0">
              <a:lnSpc>
                <a:spcPct val="90000"/>
              </a:lnSpc>
              <a:defRPr/>
            </a:pPr>
            <a:r>
              <a:rPr lang="en-US" sz="3000" b="1" dirty="0">
                <a:solidFill>
                  <a:srgbClr val="FFFFFF"/>
                </a:solidFill>
                <a:latin typeface="Calibri"/>
              </a:rPr>
              <a:t>Can be </a:t>
            </a:r>
            <a:r>
              <a:rPr lang="en-US" sz="3000" b="1" dirty="0">
                <a:solidFill>
                  <a:srgbClr val="FFA000"/>
                </a:solidFill>
                <a:latin typeface="Consolas" panose="020B0609020204030204" pitchFamily="49" charset="0"/>
              </a:rPr>
              <a:t>resolved</a:t>
            </a:r>
            <a:r>
              <a:rPr lang="en-US" sz="3000" b="1" dirty="0">
                <a:solidFill>
                  <a:srgbClr val="FFFFFF"/>
                </a:solidFill>
                <a:latin typeface="Calibri"/>
              </a:rPr>
              <a:t> or </a:t>
            </a:r>
            <a:r>
              <a:rPr lang="en-US" sz="3000" b="1" dirty="0">
                <a:solidFill>
                  <a:srgbClr val="FFA000"/>
                </a:solidFill>
                <a:latin typeface="Consolas" panose="020B0609020204030204" pitchFamily="49" charset="0"/>
              </a:rPr>
              <a:t>rejected</a:t>
            </a:r>
            <a:endParaRPr lang="en-US" sz="3000" b="1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eaLnBrk="0" latinLnBrk="0" hangingPunct="0">
              <a:lnSpc>
                <a:spcPct val="90000"/>
              </a:lnSpc>
              <a:buClr>
                <a:srgbClr val="FFFFFF"/>
              </a:buClr>
              <a:defRPr/>
            </a:pPr>
            <a:r>
              <a:rPr lang="en-US" sz="3200" b="1" dirty="0">
                <a:solidFill>
                  <a:srgbClr val="FFA000"/>
                </a:solidFill>
                <a:latin typeface="Consolas" panose="020B0609020204030204" pitchFamily="49" charset="0"/>
              </a:rPr>
              <a:t>Async</a:t>
            </a:r>
            <a:r>
              <a:rPr lang="en-US" sz="3200" b="1" dirty="0">
                <a:solidFill>
                  <a:srgbClr val="FFA000"/>
                </a:solidFill>
                <a:latin typeface="Calibri"/>
              </a:rPr>
              <a:t> </a:t>
            </a:r>
            <a:r>
              <a:rPr lang="en-US" sz="3200" b="1" dirty="0">
                <a:solidFill>
                  <a:srgbClr val="FFFFFF"/>
                </a:solidFill>
                <a:latin typeface="Calibri"/>
              </a:rPr>
              <a:t>functions contain an </a:t>
            </a:r>
            <a:br>
              <a:rPr lang="en-US" sz="3200" b="1" dirty="0">
                <a:solidFill>
                  <a:srgbClr val="FFFFFF"/>
                </a:solidFill>
                <a:latin typeface="Calibri"/>
              </a:rPr>
            </a:br>
            <a:r>
              <a:rPr lang="en-US" sz="3200" b="1" dirty="0">
                <a:solidFill>
                  <a:srgbClr val="FFA000"/>
                </a:solidFill>
                <a:latin typeface="Consolas" panose="020B0609020204030204" pitchFamily="49" charset="0"/>
              </a:rPr>
              <a:t>await</a:t>
            </a:r>
            <a:r>
              <a:rPr lang="en-US" sz="3200" b="1" dirty="0">
                <a:solidFill>
                  <a:srgbClr val="FFFFFF"/>
                </a:solidFill>
                <a:latin typeface="Calibri"/>
              </a:rPr>
              <a:t> expression</a:t>
            </a:r>
          </a:p>
          <a:p>
            <a:pPr lvl="1" eaLnBrk="0" latinLnBrk="0" hangingPunct="0">
              <a:lnSpc>
                <a:spcPct val="90000"/>
              </a:lnSpc>
              <a:buClr>
                <a:srgbClr val="FFFFFF"/>
              </a:buClr>
              <a:defRPr/>
            </a:pPr>
            <a:r>
              <a:rPr lang="en-US" sz="3000" b="1" dirty="0">
                <a:solidFill>
                  <a:srgbClr val="FFA000"/>
                </a:solidFill>
                <a:latin typeface="Calibri"/>
              </a:rPr>
              <a:t>Yields</a:t>
            </a:r>
            <a:r>
              <a:rPr lang="en-US" sz="3000" b="1" dirty="0">
                <a:solidFill>
                  <a:srgbClr val="FFFFFF"/>
                </a:solidFill>
                <a:latin typeface="Calibri"/>
              </a:rPr>
              <a:t> the </a:t>
            </a:r>
            <a:r>
              <a:rPr lang="en-US" sz="3000" b="1" dirty="0">
                <a:solidFill>
                  <a:srgbClr val="FFA000"/>
                </a:solidFill>
                <a:latin typeface="Calibri"/>
              </a:rPr>
              <a:t>execution</a:t>
            </a:r>
          </a:p>
          <a:p>
            <a:pPr lvl="1" eaLnBrk="0" latinLnBrk="0" hangingPunct="0">
              <a:lnSpc>
                <a:spcPct val="90000"/>
              </a:lnSpc>
              <a:buClr>
                <a:srgbClr val="FFFFFF"/>
              </a:buClr>
              <a:defRPr/>
            </a:pPr>
            <a:r>
              <a:rPr lang="en-US" sz="3000" b="1" dirty="0">
                <a:solidFill>
                  <a:srgbClr val="FFA000"/>
                </a:solidFill>
                <a:latin typeface="Calibri"/>
              </a:rPr>
              <a:t>Waits</a:t>
            </a:r>
            <a:r>
              <a:rPr lang="en-US" sz="3000" b="1" dirty="0">
                <a:solidFill>
                  <a:srgbClr val="FFFFFF"/>
                </a:solidFill>
                <a:latin typeface="Calibri"/>
              </a:rPr>
              <a:t> for the </a:t>
            </a:r>
            <a:r>
              <a:rPr lang="en-US" sz="3000" b="1" dirty="0">
                <a:solidFill>
                  <a:srgbClr val="FFA000"/>
                </a:solidFill>
                <a:latin typeface="Calibri"/>
              </a:rPr>
              <a:t>Promise's resolution</a:t>
            </a:r>
            <a:endParaRPr lang="en-US" sz="3000" b="1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281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A67F800-7980-E3CA-7188-3C478C8E98B8}"/>
              </a:ext>
            </a:extLst>
          </p:cNvPr>
          <p:cNvGrpSpPr/>
          <p:nvPr/>
        </p:nvGrpSpPr>
        <p:grpSpPr>
          <a:xfrm>
            <a:off x="3615640" y="1631951"/>
            <a:ext cx="8046521" cy="3513961"/>
            <a:chOff x="3642671" y="1549902"/>
            <a:chExt cx="8046521" cy="3513961"/>
          </a:xfrm>
        </p:grpSpPr>
        <p:pic>
          <p:nvPicPr>
            <p:cNvPr id="7" name="Picture 6" descr="A picture containing text, sign, vector graphics&#10;&#10;Description automatically generated">
              <a:extLst>
                <a:ext uri="{FF2B5EF4-FFF2-40B4-BE49-F238E27FC236}">
                  <a16:creationId xmlns:a16="http://schemas.microsoft.com/office/drawing/2014/main" id="{15CE28B1-02BA-4014-E149-BF1EE0944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3020" y="1549902"/>
              <a:ext cx="1343039" cy="134303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5F82FF4F-4AD2-4B3B-1445-F3C6BA268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29483" y="3871255"/>
              <a:ext cx="1147961" cy="1147961"/>
            </a:xfrm>
            <a:prstGeom prst="rect">
              <a:avLst/>
            </a:prstGeom>
          </p:spPr>
        </p:pic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68CCA8DB-9EFC-F9BC-57AE-81E4F843E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62204" y="3871255"/>
              <a:ext cx="1147961" cy="1147961"/>
            </a:xfrm>
            <a:prstGeom prst="rect">
              <a:avLst/>
            </a:prstGeom>
          </p:spPr>
        </p:pic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3FDF9297-50FA-E866-B6CE-9D64B1E89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97855" y="3915902"/>
              <a:ext cx="1147961" cy="1147961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2A1BC0C9-7A7B-9C5B-B457-3E86E59EF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068005" y="3902269"/>
              <a:ext cx="888756" cy="1043936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DBE174DA-A182-7E57-06D4-86AFA26D4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642671" y="3928121"/>
              <a:ext cx="837913" cy="1040168"/>
            </a:xfrm>
            <a:prstGeom prst="rect">
              <a:avLst/>
            </a:prstGeom>
          </p:spPr>
        </p:pic>
        <p:pic>
          <p:nvPicPr>
            <p:cNvPr id="22" name="Picture 21" descr="Logo&#10;&#10;Description automatically generated">
              <a:extLst>
                <a:ext uri="{FF2B5EF4-FFF2-40B4-BE49-F238E27FC236}">
                  <a16:creationId xmlns:a16="http://schemas.microsoft.com/office/drawing/2014/main" id="{9B7FFC36-A4BC-7A53-AB82-82C398A47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431780" y="3876626"/>
              <a:ext cx="1257412" cy="1172206"/>
            </a:xfrm>
            <a:prstGeom prst="rect">
              <a:avLst/>
            </a:prstGeom>
          </p:spPr>
        </p:pic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A38ABD5-1637-DC80-A922-DF10E4F75CDE}"/>
                </a:ext>
              </a:extLst>
            </p:cNvPr>
            <p:cNvCxnSpPr>
              <a:cxnSpLocks/>
            </p:cNvCxnSpPr>
            <p:nvPr/>
          </p:nvCxnSpPr>
          <p:spPr>
            <a:xfrm>
              <a:off x="4006848" y="3303052"/>
              <a:ext cx="7097486" cy="0"/>
            </a:xfrm>
            <a:prstGeom prst="line">
              <a:avLst/>
            </a:prstGeom>
            <a:ln w="41275">
              <a:solidFill>
                <a:srgbClr val="FFA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39" descr="Logo&#10;&#10;Description automatically generated">
            <a:extLst>
              <a:ext uri="{FF2B5EF4-FFF2-40B4-BE49-F238E27FC236}">
                <a16:creationId xmlns:a16="http://schemas.microsoft.com/office/drawing/2014/main" id="{9C30DD70-D438-6D27-35D3-8BB874966D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384" y="2319421"/>
            <a:ext cx="3660176" cy="4247149"/>
          </a:xfrm>
          <a:prstGeom prst="rect">
            <a:avLst/>
          </a:prstGeom>
        </p:spPr>
      </p:pic>
      <p:sp>
        <p:nvSpPr>
          <p:cNvPr id="2" name="Google Shape;441;p37">
            <a:extLst>
              <a:ext uri="{FF2B5EF4-FFF2-40B4-BE49-F238E27FC236}">
                <a16:creationId xmlns:a16="http://schemas.microsoft.com/office/drawing/2014/main" id="{2AFB472C-93C2-241B-75FA-457782840F92}"/>
              </a:ext>
            </a:extLst>
          </p:cNvPr>
          <p:cNvSpPr txBox="1">
            <a:spLocks/>
          </p:cNvSpPr>
          <p:nvPr/>
        </p:nvSpPr>
        <p:spPr>
          <a:xfrm>
            <a:off x="809628" y="703244"/>
            <a:ext cx="5916372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 sz="6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rgbClr val="234465"/>
              </a:buClr>
              <a:buSzPts val="8800"/>
            </a:pPr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  <p:pic>
        <p:nvPicPr>
          <p:cNvPr id="14" name="Картина 13">
            <a:extLst>
              <a:ext uri="{FF2B5EF4-FFF2-40B4-BE49-F238E27FC236}">
                <a16:creationId xmlns:a16="http://schemas.microsoft.com/office/drawing/2014/main" id="{54B365E9-8FD0-6D5B-2DFC-723EE5DDD5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91341" y="202022"/>
            <a:ext cx="2028825" cy="790575"/>
          </a:xfrm>
          <a:prstGeom prst="rect">
            <a:avLst/>
          </a:prstGeom>
        </p:spPr>
      </p:pic>
      <p:pic>
        <p:nvPicPr>
          <p:cNvPr id="16" name="Картина 15">
            <a:extLst>
              <a:ext uri="{FF2B5EF4-FFF2-40B4-BE49-F238E27FC236}">
                <a16:creationId xmlns:a16="http://schemas.microsoft.com/office/drawing/2014/main" id="{3BD6ABFC-02BF-2D42-B42B-6929222F37B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388471"/>
            <a:ext cx="12192000" cy="485775"/>
          </a:xfrm>
          <a:prstGeom prst="rect">
            <a:avLst/>
          </a:prstGeom>
        </p:spPr>
      </p:pic>
      <p:cxnSp>
        <p:nvCxnSpPr>
          <p:cNvPr id="8" name="Straight Connector 30">
            <a:extLst>
              <a:ext uri="{FF2B5EF4-FFF2-40B4-BE49-F238E27FC236}">
                <a16:creationId xmlns:a16="http://schemas.microsoft.com/office/drawing/2014/main" id="{30364434-BC88-8BF2-427F-4FE8EE39C505}"/>
              </a:ext>
            </a:extLst>
          </p:cNvPr>
          <p:cNvCxnSpPr>
            <a:cxnSpLocks/>
          </p:cNvCxnSpPr>
          <p:nvPr/>
        </p:nvCxnSpPr>
        <p:spPr>
          <a:xfrm>
            <a:off x="3995057" y="3369578"/>
            <a:ext cx="0" cy="294118"/>
          </a:xfrm>
          <a:prstGeom prst="line">
            <a:avLst/>
          </a:prstGeom>
          <a:ln w="41275">
            <a:solidFill>
              <a:srgbClr val="FFA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0">
            <a:extLst>
              <a:ext uri="{FF2B5EF4-FFF2-40B4-BE49-F238E27FC236}">
                <a16:creationId xmlns:a16="http://schemas.microsoft.com/office/drawing/2014/main" id="{7F46A931-7F52-CE7B-C719-B4386522EE3A}"/>
              </a:ext>
            </a:extLst>
          </p:cNvPr>
          <p:cNvCxnSpPr>
            <a:cxnSpLocks/>
          </p:cNvCxnSpPr>
          <p:nvPr/>
        </p:nvCxnSpPr>
        <p:spPr>
          <a:xfrm>
            <a:off x="5177681" y="3369578"/>
            <a:ext cx="0" cy="294118"/>
          </a:xfrm>
          <a:prstGeom prst="line">
            <a:avLst/>
          </a:prstGeom>
          <a:ln w="41275">
            <a:solidFill>
              <a:srgbClr val="FFA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Картина 20" descr="Картина, която съдържа Графика, Шрифт, лого, символ&#10;&#10;Описанието е генерирано автоматично">
            <a:extLst>
              <a:ext uri="{FF2B5EF4-FFF2-40B4-BE49-F238E27FC236}">
                <a16:creationId xmlns:a16="http://schemas.microsoft.com/office/drawing/2014/main" id="{A0F1A5E8-3712-95C2-131C-36FF495975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50629" y="3948492"/>
            <a:ext cx="1372591" cy="1138627"/>
          </a:xfrm>
          <a:prstGeom prst="rect">
            <a:avLst/>
          </a:prstGeom>
        </p:spPr>
      </p:pic>
      <p:cxnSp>
        <p:nvCxnSpPr>
          <p:cNvPr id="23" name="Straight Connector 30">
            <a:extLst>
              <a:ext uri="{FF2B5EF4-FFF2-40B4-BE49-F238E27FC236}">
                <a16:creationId xmlns:a16="http://schemas.microsoft.com/office/drawing/2014/main" id="{9D08B1A4-D166-110A-7B9D-315EDC91E8B4}"/>
              </a:ext>
            </a:extLst>
          </p:cNvPr>
          <p:cNvCxnSpPr>
            <a:cxnSpLocks/>
          </p:cNvCxnSpPr>
          <p:nvPr/>
        </p:nvCxnSpPr>
        <p:spPr>
          <a:xfrm>
            <a:off x="6309153" y="3388635"/>
            <a:ext cx="0" cy="294118"/>
          </a:xfrm>
          <a:prstGeom prst="line">
            <a:avLst/>
          </a:prstGeom>
          <a:ln w="41275">
            <a:solidFill>
              <a:srgbClr val="FFA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30">
            <a:extLst>
              <a:ext uri="{FF2B5EF4-FFF2-40B4-BE49-F238E27FC236}">
                <a16:creationId xmlns:a16="http://schemas.microsoft.com/office/drawing/2014/main" id="{6F0CC8C0-581F-27B6-CDEB-1C66EC8FDFB7}"/>
              </a:ext>
            </a:extLst>
          </p:cNvPr>
          <p:cNvCxnSpPr>
            <a:cxnSpLocks/>
          </p:cNvCxnSpPr>
          <p:nvPr/>
        </p:nvCxnSpPr>
        <p:spPr>
          <a:xfrm>
            <a:off x="7477508" y="3396269"/>
            <a:ext cx="0" cy="294118"/>
          </a:xfrm>
          <a:prstGeom prst="line">
            <a:avLst/>
          </a:prstGeom>
          <a:ln w="41275">
            <a:solidFill>
              <a:srgbClr val="FFA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0">
            <a:extLst>
              <a:ext uri="{FF2B5EF4-FFF2-40B4-BE49-F238E27FC236}">
                <a16:creationId xmlns:a16="http://schemas.microsoft.com/office/drawing/2014/main" id="{91709B8E-E2C3-D986-7CAA-59918CF8E0C4}"/>
              </a:ext>
            </a:extLst>
          </p:cNvPr>
          <p:cNvCxnSpPr>
            <a:cxnSpLocks/>
          </p:cNvCxnSpPr>
          <p:nvPr/>
        </p:nvCxnSpPr>
        <p:spPr>
          <a:xfrm>
            <a:off x="8644804" y="3396269"/>
            <a:ext cx="0" cy="294118"/>
          </a:xfrm>
          <a:prstGeom prst="line">
            <a:avLst/>
          </a:prstGeom>
          <a:ln w="41275">
            <a:solidFill>
              <a:srgbClr val="FFA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30">
            <a:extLst>
              <a:ext uri="{FF2B5EF4-FFF2-40B4-BE49-F238E27FC236}">
                <a16:creationId xmlns:a16="http://schemas.microsoft.com/office/drawing/2014/main" id="{E5FFC889-1C17-FEEB-7171-76E0E72E3DCD}"/>
              </a:ext>
            </a:extLst>
          </p:cNvPr>
          <p:cNvCxnSpPr>
            <a:cxnSpLocks/>
          </p:cNvCxnSpPr>
          <p:nvPr/>
        </p:nvCxnSpPr>
        <p:spPr>
          <a:xfrm>
            <a:off x="9831592" y="3396269"/>
            <a:ext cx="0" cy="294118"/>
          </a:xfrm>
          <a:prstGeom prst="line">
            <a:avLst/>
          </a:prstGeom>
          <a:ln w="41275">
            <a:solidFill>
              <a:srgbClr val="FFA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30">
            <a:extLst>
              <a:ext uri="{FF2B5EF4-FFF2-40B4-BE49-F238E27FC236}">
                <a16:creationId xmlns:a16="http://schemas.microsoft.com/office/drawing/2014/main" id="{8F8611B9-5CC9-46F8-E571-FEF7E45551D8}"/>
              </a:ext>
            </a:extLst>
          </p:cNvPr>
          <p:cNvCxnSpPr>
            <a:cxnSpLocks/>
          </p:cNvCxnSpPr>
          <p:nvPr/>
        </p:nvCxnSpPr>
        <p:spPr>
          <a:xfrm>
            <a:off x="11069683" y="3381015"/>
            <a:ext cx="0" cy="294118"/>
          </a:xfrm>
          <a:prstGeom prst="line">
            <a:avLst/>
          </a:prstGeom>
          <a:ln w="41275">
            <a:solidFill>
              <a:srgbClr val="FFA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0561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D085D2-301C-D855-6375-DC447ABCB9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629804C-BF3D-66BA-9097-BE92BD495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SoftUni</a:t>
            </a:r>
            <a:r>
              <a:rPr lang="en-GB" b="1" dirty="0"/>
              <a:t> Diamond Partners</a:t>
            </a:r>
            <a:endParaRPr lang="en-US" dirty="0"/>
          </a:p>
        </p:txBody>
      </p:sp>
      <p:pic>
        <p:nvPicPr>
          <p:cNvPr id="6" name="Picture 5" descr="A picture containing logo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792C06A0-B1BF-1310-EB3F-B37FB454D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460" y="1384861"/>
            <a:ext cx="2399079" cy="1395031"/>
          </a:xfrm>
          <a:prstGeom prst="rect">
            <a:avLst/>
          </a:prstGeom>
        </p:spPr>
      </p:pic>
      <p:pic>
        <p:nvPicPr>
          <p:cNvPr id="8" name="Picture 7" descr="Text&#10;&#10;Description automatically generated with low confidence">
            <a:hlinkClick r:id="rId4"/>
            <a:extLst>
              <a:ext uri="{FF2B5EF4-FFF2-40B4-BE49-F238E27FC236}">
                <a16:creationId xmlns:a16="http://schemas.microsoft.com/office/drawing/2014/main" id="{EB81ECF4-6AFB-2948-D69F-A4890EA338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93" b="25044"/>
          <a:stretch/>
        </p:blipFill>
        <p:spPr>
          <a:xfrm>
            <a:off x="4550172" y="1552862"/>
            <a:ext cx="3218139" cy="1098830"/>
          </a:xfrm>
          <a:prstGeom prst="rect">
            <a:avLst/>
          </a:prstGeom>
        </p:spPr>
      </p:pic>
      <p:pic>
        <p:nvPicPr>
          <p:cNvPr id="9" name="Picture 8" descr="A picture containing logo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D5F7E69F-916E-E7FD-07B0-C84410BDE8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32" y="2728465"/>
            <a:ext cx="2672099" cy="1237015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medium confidence">
            <a:hlinkClick r:id="rId8"/>
            <a:extLst>
              <a:ext uri="{FF2B5EF4-FFF2-40B4-BE49-F238E27FC236}">
                <a16:creationId xmlns:a16="http://schemas.microsoft.com/office/drawing/2014/main" id="{D4B56F0D-118C-3538-77F6-189509F6D0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68" y="1470593"/>
            <a:ext cx="2956026" cy="1020064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low confidence">
            <a:hlinkClick r:id="rId10"/>
            <a:extLst>
              <a:ext uri="{FF2B5EF4-FFF2-40B4-BE49-F238E27FC236}">
                <a16:creationId xmlns:a16="http://schemas.microsoft.com/office/drawing/2014/main" id="{2C192C54-107A-E9CB-0B22-954F235E75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26" y="5732594"/>
            <a:ext cx="2888606" cy="651406"/>
          </a:xfrm>
          <a:prstGeom prst="rect">
            <a:avLst/>
          </a:prstGeom>
        </p:spPr>
      </p:pic>
      <p:pic>
        <p:nvPicPr>
          <p:cNvPr id="13" name="Picture 12">
            <a:hlinkClick r:id="rId12"/>
            <a:extLst>
              <a:ext uri="{FF2B5EF4-FFF2-40B4-BE49-F238E27FC236}">
                <a16:creationId xmlns:a16="http://schemas.microsoft.com/office/drawing/2014/main" id="{20BE7987-5C32-4B3D-2FF2-632CCB5F9FF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19" b="28085"/>
          <a:stretch/>
        </p:blipFill>
        <p:spPr>
          <a:xfrm>
            <a:off x="8648920" y="5122505"/>
            <a:ext cx="3384648" cy="1451895"/>
          </a:xfrm>
          <a:prstGeom prst="rect">
            <a:avLst/>
          </a:prstGeom>
        </p:spPr>
      </p:pic>
      <p:pic>
        <p:nvPicPr>
          <p:cNvPr id="15" name="Picture 14">
            <a:hlinkClick r:id="rId14"/>
            <a:extLst>
              <a:ext uri="{FF2B5EF4-FFF2-40B4-BE49-F238E27FC236}">
                <a16:creationId xmlns:a16="http://schemas.microsoft.com/office/drawing/2014/main" id="{45E3E7FC-2B32-01E7-FFCA-DACB5E28FAE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05" b="33481"/>
          <a:stretch/>
        </p:blipFill>
        <p:spPr>
          <a:xfrm>
            <a:off x="531350" y="4319980"/>
            <a:ext cx="3011398" cy="936998"/>
          </a:xfrm>
          <a:prstGeom prst="rect">
            <a:avLst/>
          </a:prstGeom>
        </p:spPr>
      </p:pic>
      <p:pic>
        <p:nvPicPr>
          <p:cNvPr id="16" name="Picture 15">
            <a:hlinkClick r:id="rId16"/>
            <a:extLst>
              <a:ext uri="{FF2B5EF4-FFF2-40B4-BE49-F238E27FC236}">
                <a16:creationId xmlns:a16="http://schemas.microsoft.com/office/drawing/2014/main" id="{CF05ABB3-5FA2-EF53-35DB-3553C0240508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81" b="38757"/>
          <a:stretch/>
        </p:blipFill>
        <p:spPr>
          <a:xfrm>
            <a:off x="4222575" y="5257766"/>
            <a:ext cx="3552181" cy="1148860"/>
          </a:xfrm>
          <a:prstGeom prst="rect">
            <a:avLst/>
          </a:prstGeom>
        </p:spPr>
      </p:pic>
      <p:pic>
        <p:nvPicPr>
          <p:cNvPr id="3" name="Picture 5" descr="A green and orange logo&#10;&#10;Description automatically generated">
            <a:hlinkClick r:id="rId18"/>
            <a:extLst>
              <a:ext uri="{FF2B5EF4-FFF2-40B4-BE49-F238E27FC236}">
                <a16:creationId xmlns:a16="http://schemas.microsoft.com/office/drawing/2014/main" id="{F1810EF9-5676-6FC8-AA7F-C2695A7435D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919" y="3084027"/>
            <a:ext cx="2769036" cy="1734343"/>
          </a:xfrm>
          <a:prstGeom prst="rect">
            <a:avLst/>
          </a:prstGeom>
        </p:spPr>
      </p:pic>
      <p:pic>
        <p:nvPicPr>
          <p:cNvPr id="7" name="Picture 3">
            <a:hlinkClick r:id="rId20"/>
            <a:extLst>
              <a:ext uri="{FF2B5EF4-FFF2-40B4-BE49-F238E27FC236}">
                <a16:creationId xmlns:a16="http://schemas.microsoft.com/office/drawing/2014/main" id="{8B513D91-B017-2182-5AF4-63018913667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843" y="2771596"/>
            <a:ext cx="3802705" cy="13148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7337CA-F4CE-D166-71F7-8A78E742F316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000" y="4086403"/>
            <a:ext cx="1606152" cy="74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14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AJAX</a:t>
            </a:r>
            <a:r>
              <a:rPr lang="bg-BG" dirty="0"/>
              <a:t>: </a:t>
            </a:r>
            <a:r>
              <a:rPr lang="en-US" dirty="0"/>
              <a:t>Workflow</a:t>
            </a:r>
            <a:endParaRPr lang="en-GB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83F491E-246E-1C37-6B91-FDC6F887FA55}"/>
              </a:ext>
            </a:extLst>
          </p:cNvPr>
          <p:cNvSpPr txBox="1"/>
          <p:nvPr/>
        </p:nvSpPr>
        <p:spPr>
          <a:xfrm>
            <a:off x="809067" y="2592500"/>
            <a:ext cx="178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Client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FFA6B7-B7D6-7955-6764-1EB77B6A5269}"/>
              </a:ext>
            </a:extLst>
          </p:cNvPr>
          <p:cNvSpPr/>
          <p:nvPr/>
        </p:nvSpPr>
        <p:spPr bwMode="auto">
          <a:xfrm>
            <a:off x="250065" y="3177275"/>
            <a:ext cx="2906277" cy="3491725"/>
          </a:xfrm>
          <a:prstGeom prst="rect">
            <a:avLst/>
          </a:prstGeom>
          <a:solidFill>
            <a:srgbClr val="234465">
              <a:alpha val="4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0C0A52-AD40-3231-34D8-28BBA7512255}"/>
              </a:ext>
            </a:extLst>
          </p:cNvPr>
          <p:cNvSpPr txBox="1"/>
          <p:nvPr/>
        </p:nvSpPr>
        <p:spPr>
          <a:xfrm>
            <a:off x="708769" y="3447500"/>
            <a:ext cx="1988868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2"/>
                </a:solidFill>
              </a:rPr>
              <a:t>Browser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4C3EAE-4EAF-E1D4-999E-0430F267067F}"/>
              </a:ext>
            </a:extLst>
          </p:cNvPr>
          <p:cNvSpPr txBox="1"/>
          <p:nvPr/>
        </p:nvSpPr>
        <p:spPr>
          <a:xfrm>
            <a:off x="708940" y="4554225"/>
            <a:ext cx="1988526" cy="584775"/>
          </a:xfrm>
          <a:prstGeom prst="rect">
            <a:avLst/>
          </a:prstGeom>
          <a:solidFill>
            <a:srgbClr val="234465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JS App</a:t>
            </a:r>
          </a:p>
        </p:txBody>
      </p:sp>
      <p:sp>
        <p:nvSpPr>
          <p:cNvPr id="45" name="Down Arrow 17">
            <a:extLst>
              <a:ext uri="{FF2B5EF4-FFF2-40B4-BE49-F238E27FC236}">
                <a16:creationId xmlns:a16="http://schemas.microsoft.com/office/drawing/2014/main" id="{8FFD0411-CD7E-B44B-E939-80EE4D32DCF3}"/>
              </a:ext>
            </a:extLst>
          </p:cNvPr>
          <p:cNvSpPr/>
          <p:nvPr/>
        </p:nvSpPr>
        <p:spPr bwMode="auto">
          <a:xfrm>
            <a:off x="1519648" y="4106869"/>
            <a:ext cx="367110" cy="357131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1F02E81-BF30-8386-4C53-4093A1CA3E8B}"/>
              </a:ext>
            </a:extLst>
          </p:cNvPr>
          <p:cNvSpPr/>
          <p:nvPr/>
        </p:nvSpPr>
        <p:spPr bwMode="auto">
          <a:xfrm>
            <a:off x="9035659" y="3177275"/>
            <a:ext cx="2906277" cy="3491725"/>
          </a:xfrm>
          <a:prstGeom prst="rect">
            <a:avLst/>
          </a:prstGeom>
          <a:solidFill>
            <a:srgbClr val="234465">
              <a:alpha val="4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33896E0-536B-CBD7-E1C0-4497033FE5DA}"/>
              </a:ext>
            </a:extLst>
          </p:cNvPr>
          <p:cNvSpPr txBox="1"/>
          <p:nvPr/>
        </p:nvSpPr>
        <p:spPr>
          <a:xfrm>
            <a:off x="9494363" y="3447500"/>
            <a:ext cx="1988868" cy="584775"/>
          </a:xfrm>
          <a:prstGeom prst="rect">
            <a:avLst/>
          </a:prstGeom>
          <a:solidFill>
            <a:srgbClr val="234465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2"/>
                </a:solidFill>
              </a:rPr>
              <a:t>Static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97877AA-4404-4220-1FC1-58F6F4CC0654}"/>
              </a:ext>
            </a:extLst>
          </p:cNvPr>
          <p:cNvSpPr txBox="1"/>
          <p:nvPr/>
        </p:nvSpPr>
        <p:spPr>
          <a:xfrm>
            <a:off x="9494534" y="5544000"/>
            <a:ext cx="1988526" cy="584775"/>
          </a:xfrm>
          <a:prstGeom prst="rect">
            <a:avLst/>
          </a:prstGeom>
          <a:solidFill>
            <a:srgbClr val="234465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REST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EDA5722-9A38-91F7-EB42-4A418181C829}"/>
              </a:ext>
            </a:extLst>
          </p:cNvPr>
          <p:cNvSpPr txBox="1"/>
          <p:nvPr/>
        </p:nvSpPr>
        <p:spPr>
          <a:xfrm>
            <a:off x="9224564" y="2592500"/>
            <a:ext cx="2528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Web Server</a:t>
            </a:r>
          </a:p>
        </p:txBody>
      </p:sp>
      <p:grpSp>
        <p:nvGrpSpPr>
          <p:cNvPr id="1055" name="Group 1054">
            <a:extLst>
              <a:ext uri="{FF2B5EF4-FFF2-40B4-BE49-F238E27FC236}">
                <a16:creationId xmlns:a16="http://schemas.microsoft.com/office/drawing/2014/main" id="{83B7AC3A-A1F3-FAC1-1A68-4060314F30B8}"/>
              </a:ext>
            </a:extLst>
          </p:cNvPr>
          <p:cNvGrpSpPr/>
          <p:nvPr/>
        </p:nvGrpSpPr>
        <p:grpSpPr>
          <a:xfrm>
            <a:off x="1709553" y="2754000"/>
            <a:ext cx="8785594" cy="707125"/>
            <a:chOff x="1709553" y="1333225"/>
            <a:chExt cx="8785594" cy="707125"/>
          </a:xfrm>
        </p:grpSpPr>
        <p:sp>
          <p:nvSpPr>
            <p:cNvPr id="10" name="TextBox 9"/>
            <p:cNvSpPr txBox="1"/>
            <p:nvPr/>
          </p:nvSpPr>
          <p:spPr>
            <a:xfrm>
              <a:off x="3364362" y="1333225"/>
              <a:ext cx="5463277" cy="430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199" dirty="0"/>
                <a:t>HTTP request (initial page load)</a:t>
              </a:r>
            </a:p>
          </p:txBody>
        </p: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C67A0B98-593F-CE9B-B4DE-CC6417C2BE8E}"/>
                </a:ext>
              </a:extLst>
            </p:cNvPr>
            <p:cNvCxnSpPr>
              <a:cxnSpLocks/>
              <a:stCxn id="29" idx="0"/>
              <a:endCxn id="47" idx="0"/>
            </p:cNvCxnSpPr>
            <p:nvPr/>
          </p:nvCxnSpPr>
          <p:spPr>
            <a:xfrm rot="5400000" flipH="1" flipV="1">
              <a:off x="6096000" y="-2358797"/>
              <a:ext cx="12700" cy="8785594"/>
            </a:xfrm>
            <a:prstGeom prst="curvedConnector3">
              <a:avLst>
                <a:gd name="adj1" fmla="val 1800000"/>
              </a:avLst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6" name="Group 1055">
            <a:extLst>
              <a:ext uri="{FF2B5EF4-FFF2-40B4-BE49-F238E27FC236}">
                <a16:creationId xmlns:a16="http://schemas.microsoft.com/office/drawing/2014/main" id="{8C2F407F-F270-A58F-E94E-31D43FA12418}"/>
              </a:ext>
            </a:extLst>
          </p:cNvPr>
          <p:cNvGrpSpPr/>
          <p:nvPr/>
        </p:nvGrpSpPr>
        <p:grpSpPr>
          <a:xfrm>
            <a:off x="1709553" y="3763225"/>
            <a:ext cx="8785594" cy="430775"/>
            <a:chOff x="1709553" y="2349000"/>
            <a:chExt cx="8785594" cy="430775"/>
          </a:xfrm>
        </p:grpSpPr>
        <p:sp>
          <p:nvSpPr>
            <p:cNvPr id="12" name="TextBox 11"/>
            <p:cNvSpPr txBox="1"/>
            <p:nvPr/>
          </p:nvSpPr>
          <p:spPr>
            <a:xfrm>
              <a:off x="4119723" y="2349000"/>
              <a:ext cx="3952555" cy="430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199" dirty="0"/>
                <a:t>HTTP response (HTML page)</a:t>
              </a:r>
            </a:p>
          </p:txBody>
        </p:sp>
        <p:cxnSp>
          <p:nvCxnSpPr>
            <p:cNvPr id="62" name="Connector: Elbow 25">
              <a:extLst>
                <a:ext uri="{FF2B5EF4-FFF2-40B4-BE49-F238E27FC236}">
                  <a16:creationId xmlns:a16="http://schemas.microsoft.com/office/drawing/2014/main" id="{5FFE1914-EBA8-E1EA-2533-09B031DC2F90}"/>
                </a:ext>
              </a:extLst>
            </p:cNvPr>
            <p:cNvCxnSpPr>
              <a:cxnSpLocks/>
              <a:stCxn id="47" idx="2"/>
              <a:endCxn id="29" idx="2"/>
            </p:cNvCxnSpPr>
            <p:nvPr/>
          </p:nvCxnSpPr>
          <p:spPr>
            <a:xfrm rot="5400000">
              <a:off x="6096000" y="-1774022"/>
              <a:ext cx="12700" cy="8785594"/>
            </a:xfrm>
            <a:prstGeom prst="curvedConnector3">
              <a:avLst>
                <a:gd name="adj1" fmla="val 1800000"/>
              </a:avLst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0" name="Picture 2" descr="http://www.imid.adalet.gov.tr/baskanligimiz/subeler/subeler/kurum_arsivi.png">
            <a:extLst>
              <a:ext uri="{FF2B5EF4-FFF2-40B4-BE49-F238E27FC236}">
                <a16:creationId xmlns:a16="http://schemas.microsoft.com/office/drawing/2014/main" id="{B45CAA47-4526-04CD-3B1B-26C9D475E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1194" y="1156094"/>
            <a:ext cx="1507906" cy="1507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6" descr="http://www.freevectors.net/files/large/LaptopIcon.jpg">
            <a:extLst>
              <a:ext uri="{FF2B5EF4-FFF2-40B4-BE49-F238E27FC236}">
                <a16:creationId xmlns:a16="http://schemas.microsoft.com/office/drawing/2014/main" id="{5113B6ED-35E1-6822-AA3B-18B553C36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22" y="909000"/>
            <a:ext cx="2054578" cy="2054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0" name="Rectangle: Folded Corner 1059">
            <a:extLst>
              <a:ext uri="{FF2B5EF4-FFF2-40B4-BE49-F238E27FC236}">
                <a16:creationId xmlns:a16="http://schemas.microsoft.com/office/drawing/2014/main" id="{23771030-56DC-AC79-D918-CAE16C9D6D44}"/>
              </a:ext>
            </a:extLst>
          </p:cNvPr>
          <p:cNvSpPr/>
          <p:nvPr/>
        </p:nvSpPr>
        <p:spPr bwMode="auto">
          <a:xfrm rot="10800000">
            <a:off x="1433203" y="1318371"/>
            <a:ext cx="540000" cy="624479"/>
          </a:xfrm>
          <a:prstGeom prst="foldedCorner">
            <a:avLst>
              <a:gd name="adj" fmla="val 36019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6" name="Connector: Elbow 25">
            <a:extLst>
              <a:ext uri="{FF2B5EF4-FFF2-40B4-BE49-F238E27FC236}">
                <a16:creationId xmlns:a16="http://schemas.microsoft.com/office/drawing/2014/main" id="{80CFF831-53A7-6388-B04D-0205FE394B6C}"/>
              </a:ext>
            </a:extLst>
          </p:cNvPr>
          <p:cNvCxnSpPr>
            <a:cxnSpLocks/>
            <a:stCxn id="29" idx="1"/>
            <a:endCxn id="1060" idx="3"/>
          </p:cNvCxnSpPr>
          <p:nvPr/>
        </p:nvCxnSpPr>
        <p:spPr>
          <a:xfrm rot="10800000" flipH="1">
            <a:off x="708769" y="1630610"/>
            <a:ext cx="724434" cy="2109278"/>
          </a:xfrm>
          <a:prstGeom prst="curvedConnector3">
            <a:avLst>
              <a:gd name="adj1" fmla="val -31556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94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48148E-6 L -3.54167E-6 -0.05 " pathEditMode="relative" rAng="0" ptsTypes="AA">
                                      <p:cBhvr>
                                        <p:cTn id="26" dur="5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5" grpId="0" animBg="1"/>
      <p:bldP spid="45" grpId="1" animBg="1"/>
      <p:bldP spid="106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60</a:t>
            </a:fld>
            <a:endParaRPr lang="en-US" noProof="0" dirty="0"/>
          </a:p>
        </p:txBody>
      </p:sp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3000" noProof="1">
                <a:hlinkClick r:id="rId4"/>
              </a:rPr>
              <a:t>softuni.org</a:t>
            </a:r>
            <a:r>
              <a:rPr lang="en-US" sz="30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61</a:t>
            </a:fld>
            <a:endParaRPr lang="en-US" noProof="0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https://softuni.org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33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EFFA6B7-B7D6-7955-6764-1EB77B6A5269}"/>
              </a:ext>
            </a:extLst>
          </p:cNvPr>
          <p:cNvSpPr/>
          <p:nvPr/>
        </p:nvSpPr>
        <p:spPr bwMode="auto">
          <a:xfrm>
            <a:off x="250065" y="3177275"/>
            <a:ext cx="2906277" cy="3491725"/>
          </a:xfrm>
          <a:prstGeom prst="rect">
            <a:avLst/>
          </a:prstGeom>
          <a:solidFill>
            <a:srgbClr val="234465">
              <a:alpha val="4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4C3EAE-4EAF-E1D4-999E-0430F267067F}"/>
              </a:ext>
            </a:extLst>
          </p:cNvPr>
          <p:cNvSpPr txBox="1"/>
          <p:nvPr/>
        </p:nvSpPr>
        <p:spPr>
          <a:xfrm>
            <a:off x="426000" y="4554225"/>
            <a:ext cx="2554406" cy="195277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>
            <a:defPPr>
              <a:defRPr lang="en-US"/>
            </a:defPPr>
            <a:lvl1pPr algn="ctr">
              <a:defRPr sz="32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JS App</a:t>
            </a:r>
          </a:p>
        </p:txBody>
      </p:sp>
      <p:sp>
        <p:nvSpPr>
          <p:cNvPr id="30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AJAX</a:t>
            </a:r>
            <a:r>
              <a:rPr lang="bg-BG" dirty="0"/>
              <a:t>: </a:t>
            </a:r>
            <a:r>
              <a:rPr lang="en-US" dirty="0"/>
              <a:t>Workflow</a:t>
            </a:r>
            <a:endParaRPr lang="en-GB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83F491E-246E-1C37-6B91-FDC6F887FA55}"/>
              </a:ext>
            </a:extLst>
          </p:cNvPr>
          <p:cNvSpPr txBox="1"/>
          <p:nvPr/>
        </p:nvSpPr>
        <p:spPr>
          <a:xfrm>
            <a:off x="809067" y="2592500"/>
            <a:ext cx="178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Client</a:t>
            </a:r>
          </a:p>
        </p:txBody>
      </p:sp>
      <p:sp>
        <p:nvSpPr>
          <p:cNvPr id="40" name="Закръглено правоъгълно изнесено означение 7"/>
          <p:cNvSpPr/>
          <p:nvPr/>
        </p:nvSpPr>
        <p:spPr bwMode="auto">
          <a:xfrm>
            <a:off x="572839" y="5409000"/>
            <a:ext cx="2186985" cy="402222"/>
          </a:xfrm>
          <a:prstGeom prst="wedgeRoundRectCallout">
            <a:avLst>
              <a:gd name="adj1" fmla="val 49598"/>
              <a:gd name="adj2" fmla="val 24853"/>
              <a:gd name="adj3" fmla="val 16667"/>
            </a:avLst>
          </a:prstGeom>
          <a:solidFill>
            <a:srgbClr val="234465">
              <a:alpha val="80000"/>
            </a:srgbClr>
          </a:solidFill>
          <a:ln w="19050" cap="flat" cmpd="sng" algn="ctr">
            <a:solidFill>
              <a:srgbClr val="234465">
                <a:lumMod val="75000"/>
                <a:alpha val="8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499" b="1" dirty="0">
                <a:solidFill>
                  <a:schemeClr val="bg2"/>
                </a:solidFill>
              </a:rPr>
              <a:t>UI Interaction</a:t>
            </a:r>
            <a:endParaRPr lang="en-GB" sz="2499" dirty="0">
              <a:solidFill>
                <a:schemeClr val="bg2"/>
              </a:solidFill>
            </a:endParaRPr>
          </a:p>
        </p:txBody>
      </p:sp>
      <p:sp>
        <p:nvSpPr>
          <p:cNvPr id="42" name="Закръглено правоъгълно изнесено означение 7"/>
          <p:cNvSpPr/>
          <p:nvPr/>
        </p:nvSpPr>
        <p:spPr bwMode="auto">
          <a:xfrm>
            <a:off x="572839" y="5992851"/>
            <a:ext cx="2186985" cy="402222"/>
          </a:xfrm>
          <a:prstGeom prst="wedgeRoundRectCallout">
            <a:avLst>
              <a:gd name="adj1" fmla="val 49598"/>
              <a:gd name="adj2" fmla="val 24853"/>
              <a:gd name="adj3" fmla="val 16667"/>
            </a:avLst>
          </a:prstGeom>
          <a:solidFill>
            <a:srgbClr val="234465">
              <a:alpha val="80000"/>
            </a:srgbClr>
          </a:solidFill>
          <a:ln w="19050" cap="flat" cmpd="sng" algn="ctr">
            <a:solidFill>
              <a:srgbClr val="234465">
                <a:lumMod val="75000"/>
                <a:alpha val="8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499" b="1" dirty="0">
                <a:solidFill>
                  <a:schemeClr val="bg2"/>
                </a:solidFill>
              </a:rPr>
              <a:t>AJAX handler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0C0A52-AD40-3231-34D8-28BBA7512255}"/>
              </a:ext>
            </a:extLst>
          </p:cNvPr>
          <p:cNvSpPr txBox="1"/>
          <p:nvPr/>
        </p:nvSpPr>
        <p:spPr>
          <a:xfrm>
            <a:off x="708769" y="3447500"/>
            <a:ext cx="1988868" cy="584775"/>
          </a:xfrm>
          <a:prstGeom prst="rect">
            <a:avLst/>
          </a:prstGeom>
          <a:solidFill>
            <a:srgbClr val="234465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2"/>
                </a:solidFill>
              </a:rPr>
              <a:t>Browser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1F02E81-BF30-8386-4C53-4093A1CA3E8B}"/>
              </a:ext>
            </a:extLst>
          </p:cNvPr>
          <p:cNvSpPr/>
          <p:nvPr/>
        </p:nvSpPr>
        <p:spPr bwMode="auto">
          <a:xfrm>
            <a:off x="9035659" y="3177275"/>
            <a:ext cx="2906277" cy="3491725"/>
          </a:xfrm>
          <a:prstGeom prst="rect">
            <a:avLst/>
          </a:prstGeom>
          <a:solidFill>
            <a:srgbClr val="234465">
              <a:alpha val="40000"/>
            </a:srgb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33896E0-536B-CBD7-E1C0-4497033FE5DA}"/>
              </a:ext>
            </a:extLst>
          </p:cNvPr>
          <p:cNvSpPr txBox="1"/>
          <p:nvPr/>
        </p:nvSpPr>
        <p:spPr>
          <a:xfrm>
            <a:off x="9494363" y="3447500"/>
            <a:ext cx="1988868" cy="584775"/>
          </a:xfrm>
          <a:prstGeom prst="rect">
            <a:avLst/>
          </a:prstGeom>
          <a:solidFill>
            <a:srgbClr val="234465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2"/>
                </a:solidFill>
              </a:rPr>
              <a:t>Static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97877AA-4404-4220-1FC1-58F6F4CC0654}"/>
              </a:ext>
            </a:extLst>
          </p:cNvPr>
          <p:cNvSpPr txBox="1"/>
          <p:nvPr/>
        </p:nvSpPr>
        <p:spPr>
          <a:xfrm>
            <a:off x="9494534" y="5544000"/>
            <a:ext cx="1988526" cy="584775"/>
          </a:xfrm>
          <a:prstGeom prst="rect">
            <a:avLst/>
          </a:prstGeom>
          <a:solidFill>
            <a:srgbClr val="234465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REST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EDA5722-9A38-91F7-EB42-4A418181C829}"/>
              </a:ext>
            </a:extLst>
          </p:cNvPr>
          <p:cNvSpPr txBox="1"/>
          <p:nvPr/>
        </p:nvSpPr>
        <p:spPr>
          <a:xfrm>
            <a:off x="9224564" y="2592500"/>
            <a:ext cx="2528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Web Server</a:t>
            </a:r>
          </a:p>
        </p:txBody>
      </p:sp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F961628D-5232-79F2-0A6A-96709C42E68C}"/>
              </a:ext>
            </a:extLst>
          </p:cNvPr>
          <p:cNvGrpSpPr/>
          <p:nvPr/>
        </p:nvGrpSpPr>
        <p:grpSpPr>
          <a:xfrm>
            <a:off x="1666332" y="6084000"/>
            <a:ext cx="8822465" cy="430775"/>
            <a:chOff x="1666332" y="5788225"/>
            <a:chExt cx="8822465" cy="430775"/>
          </a:xfrm>
        </p:grpSpPr>
        <p:sp>
          <p:nvSpPr>
            <p:cNvPr id="32" name="TextBox 31"/>
            <p:cNvSpPr txBox="1"/>
            <p:nvPr/>
          </p:nvSpPr>
          <p:spPr>
            <a:xfrm>
              <a:off x="4266807" y="5788225"/>
              <a:ext cx="3658386" cy="430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199" dirty="0"/>
                <a:t>Returns data as JSON</a:t>
              </a:r>
            </a:p>
          </p:txBody>
        </p:sp>
        <p:cxnSp>
          <p:nvCxnSpPr>
            <p:cNvPr id="67" name="Connector: Elbow 25">
              <a:extLst>
                <a:ext uri="{FF2B5EF4-FFF2-40B4-BE49-F238E27FC236}">
                  <a16:creationId xmlns:a16="http://schemas.microsoft.com/office/drawing/2014/main" id="{A94F36E9-6DB3-61F4-6C44-3886C3CAAF29}"/>
                </a:ext>
              </a:extLst>
            </p:cNvPr>
            <p:cNvCxnSpPr>
              <a:cxnSpLocks/>
              <a:stCxn id="48" idx="2"/>
              <a:endCxn id="42" idx="2"/>
            </p:cNvCxnSpPr>
            <p:nvPr/>
          </p:nvCxnSpPr>
          <p:spPr>
            <a:xfrm rot="5400000">
              <a:off x="5944416" y="1555141"/>
              <a:ext cx="266298" cy="8822465"/>
            </a:xfrm>
            <a:prstGeom prst="curvedConnector3">
              <a:avLst>
                <a:gd name="adj1" fmla="val 185844"/>
              </a:avLst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7" name="Group 1056">
            <a:extLst>
              <a:ext uri="{FF2B5EF4-FFF2-40B4-BE49-F238E27FC236}">
                <a16:creationId xmlns:a16="http://schemas.microsoft.com/office/drawing/2014/main" id="{A0864D1B-FBDE-D2AF-EF2C-1808908149E7}"/>
              </a:ext>
            </a:extLst>
          </p:cNvPr>
          <p:cNvGrpSpPr/>
          <p:nvPr/>
        </p:nvGrpSpPr>
        <p:grpSpPr>
          <a:xfrm>
            <a:off x="1666331" y="4689000"/>
            <a:ext cx="8822465" cy="835776"/>
            <a:chOff x="1666331" y="4393225"/>
            <a:chExt cx="8822465" cy="835776"/>
          </a:xfrm>
        </p:grpSpPr>
        <p:sp>
          <p:nvSpPr>
            <p:cNvPr id="20" name="TextBox 19"/>
            <p:cNvSpPr txBox="1"/>
            <p:nvPr/>
          </p:nvSpPr>
          <p:spPr>
            <a:xfrm>
              <a:off x="4276088" y="4393225"/>
              <a:ext cx="3639825" cy="430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199" dirty="0"/>
                <a:t>AJAX request</a:t>
              </a:r>
            </a:p>
          </p:txBody>
        </p:sp>
        <p:cxnSp>
          <p:nvCxnSpPr>
            <p:cNvPr id="70" name="Connector: Elbow 25">
              <a:extLst>
                <a:ext uri="{FF2B5EF4-FFF2-40B4-BE49-F238E27FC236}">
                  <a16:creationId xmlns:a16="http://schemas.microsoft.com/office/drawing/2014/main" id="{0559014C-A460-A169-547D-1622B0691126}"/>
                </a:ext>
              </a:extLst>
            </p:cNvPr>
            <p:cNvCxnSpPr>
              <a:cxnSpLocks/>
              <a:stCxn id="40" idx="0"/>
              <a:endCxn id="48" idx="0"/>
            </p:cNvCxnSpPr>
            <p:nvPr/>
          </p:nvCxnSpPr>
          <p:spPr>
            <a:xfrm rot="16200000" flipH="1">
              <a:off x="6010064" y="750268"/>
              <a:ext cx="135000" cy="8822465"/>
            </a:xfrm>
            <a:prstGeom prst="curvedConnector3">
              <a:avLst>
                <a:gd name="adj1" fmla="val -169333"/>
              </a:avLst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0" name="Picture 2" descr="http://www.imid.adalet.gov.tr/baskanligimiz/subeler/subeler/kurum_arsivi.png">
            <a:extLst>
              <a:ext uri="{FF2B5EF4-FFF2-40B4-BE49-F238E27FC236}">
                <a16:creationId xmlns:a16="http://schemas.microsoft.com/office/drawing/2014/main" id="{B45CAA47-4526-04CD-3B1B-26C9D475E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1194" y="1156094"/>
            <a:ext cx="1507906" cy="1507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6" descr="http://www.freevectors.net/files/large/LaptopIcon.jpg">
            <a:extLst>
              <a:ext uri="{FF2B5EF4-FFF2-40B4-BE49-F238E27FC236}">
                <a16:creationId xmlns:a16="http://schemas.microsoft.com/office/drawing/2014/main" id="{5113B6ED-35E1-6822-AA3B-18B553C36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22" y="909000"/>
            <a:ext cx="2054578" cy="2054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0" name="Rectangle: Folded Corner 1059">
            <a:extLst>
              <a:ext uri="{FF2B5EF4-FFF2-40B4-BE49-F238E27FC236}">
                <a16:creationId xmlns:a16="http://schemas.microsoft.com/office/drawing/2014/main" id="{23771030-56DC-AC79-D918-CAE16C9D6D44}"/>
              </a:ext>
            </a:extLst>
          </p:cNvPr>
          <p:cNvSpPr/>
          <p:nvPr/>
        </p:nvSpPr>
        <p:spPr bwMode="auto">
          <a:xfrm rot="10800000">
            <a:off x="1433203" y="1318371"/>
            <a:ext cx="540000" cy="624479"/>
          </a:xfrm>
          <a:prstGeom prst="foldedCorner">
            <a:avLst>
              <a:gd name="adj" fmla="val 36019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10" name="Connector: Elbow 25">
            <a:extLst>
              <a:ext uri="{FF2B5EF4-FFF2-40B4-BE49-F238E27FC236}">
                <a16:creationId xmlns:a16="http://schemas.microsoft.com/office/drawing/2014/main" id="{6468C24C-035A-1648-E3A6-8B2668C81610}"/>
              </a:ext>
            </a:extLst>
          </p:cNvPr>
          <p:cNvCxnSpPr>
            <a:cxnSpLocks/>
            <a:stCxn id="31" idx="1"/>
            <a:endCxn id="1060" idx="3"/>
          </p:cNvCxnSpPr>
          <p:nvPr/>
        </p:nvCxnSpPr>
        <p:spPr>
          <a:xfrm rot="10800000" flipH="1">
            <a:off x="425999" y="1630611"/>
            <a:ext cx="1007203" cy="3900003"/>
          </a:xfrm>
          <a:prstGeom prst="curvedConnector3">
            <a:avLst>
              <a:gd name="adj1" fmla="val -22697"/>
            </a:avLst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Folded Corner 32">
            <a:extLst>
              <a:ext uri="{FF2B5EF4-FFF2-40B4-BE49-F238E27FC236}">
                <a16:creationId xmlns:a16="http://schemas.microsoft.com/office/drawing/2014/main" id="{1F8360BD-7D61-37CC-D0BD-359AF16C56C5}"/>
              </a:ext>
            </a:extLst>
          </p:cNvPr>
          <p:cNvSpPr/>
          <p:nvPr/>
        </p:nvSpPr>
        <p:spPr bwMode="auto">
          <a:xfrm rot="10800000">
            <a:off x="1433203" y="1318371"/>
            <a:ext cx="540000" cy="624479"/>
          </a:xfrm>
          <a:prstGeom prst="foldedCorner">
            <a:avLst>
              <a:gd name="adj" fmla="val 36019"/>
            </a:avLst>
          </a:prstGeom>
          <a:solidFill>
            <a:srgbClr val="37FF92"/>
          </a:solidFill>
          <a:ln w="19050">
            <a:solidFill>
              <a:schemeClr val="accent2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2180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/>
          </p:cNvSpPr>
          <p:nvPr/>
        </p:nvSpPr>
        <p:spPr bwMode="auto">
          <a:xfrm>
            <a:off x="4107603" y="1624877"/>
            <a:ext cx="4158186" cy="774498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ln>
            <a:solidFill>
              <a:schemeClr val="bg1"/>
            </a:solidFill>
            <a:headEnd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 sz="2399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Freeform 8"/>
          <p:cNvSpPr>
            <a:spLocks/>
          </p:cNvSpPr>
          <p:nvPr/>
        </p:nvSpPr>
        <p:spPr bwMode="auto">
          <a:xfrm flipH="1" flipV="1">
            <a:off x="4107602" y="2902740"/>
            <a:ext cx="4158186" cy="774498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ln>
            <a:solidFill>
              <a:schemeClr val="bg1"/>
            </a:solidFill>
            <a:headEnd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 sz="2399" dirty="0"/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5065806" y="1867670"/>
            <a:ext cx="2149580" cy="5230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799" b="1" dirty="0">
                <a:solidFill>
                  <a:schemeClr val="bg2"/>
                </a:solidFill>
                <a:cs typeface="Consolas" panose="020B0609020204030204" pitchFamily="49" charset="0"/>
              </a:rPr>
              <a:t>AJAX request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417857" y="1576924"/>
            <a:ext cx="1906751" cy="2348362"/>
            <a:chOff x="8157204" y="3823226"/>
            <a:chExt cx="1907248" cy="2348974"/>
          </a:xfrm>
        </p:grpSpPr>
        <p:sp>
          <p:nvSpPr>
            <p:cNvPr id="8" name="TextBox 7"/>
            <p:cNvSpPr txBox="1"/>
            <p:nvPr/>
          </p:nvSpPr>
          <p:spPr>
            <a:xfrm>
              <a:off x="8219128" y="5710535"/>
              <a:ext cx="16572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399" dirty="0"/>
                <a:t>Web Server</a:t>
              </a:r>
            </a:p>
          </p:txBody>
        </p:sp>
        <p:pic>
          <p:nvPicPr>
            <p:cNvPr id="9" name="Picture 2" descr="http://www.imid.adalet.gov.tr/baskanligimiz/subeler/subeler/kurum_arsivi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7204" y="3823226"/>
              <a:ext cx="1907248" cy="1907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2047532" y="1604812"/>
            <a:ext cx="2116431" cy="2396654"/>
            <a:chOff x="1785220" y="3851122"/>
            <a:chExt cx="2116982" cy="2397278"/>
          </a:xfrm>
        </p:grpSpPr>
        <p:pic>
          <p:nvPicPr>
            <p:cNvPr id="11" name="Picture 6" descr="http://www.freevectors.net/files/large/LaptopIcon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5220" y="3851122"/>
              <a:ext cx="2116982" cy="2116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1940700" y="5786735"/>
              <a:ext cx="16572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399" dirty="0"/>
                <a:t>Web Client</a:t>
              </a:r>
            </a:p>
          </p:txBody>
        </p:sp>
        <p:pic>
          <p:nvPicPr>
            <p:cNvPr id="13" name="Picture 2" descr="Резултат с изображение за browser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3412" y="3990975"/>
              <a:ext cx="885825" cy="88582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5004917" y="2885216"/>
            <a:ext cx="2363557" cy="5230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799" b="1" dirty="0">
                <a:solidFill>
                  <a:schemeClr val="bg2"/>
                </a:solidFill>
                <a:cs typeface="Consolas" pitchFamily="49" charset="0"/>
              </a:rPr>
              <a:t>AJAX response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Using the XMLHttpRequest Object</a:t>
            </a:r>
          </a:p>
        </p:txBody>
      </p:sp>
    </p:spTree>
    <p:extLst>
      <p:ext uri="{BB962C8B-B14F-4D97-AF65-F5344CB8AC3E}">
        <p14:creationId xmlns:p14="http://schemas.microsoft.com/office/powerpoint/2010/main" val="1272946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XMLHttpRequest – Standard API for AJAX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23262" y="1329440"/>
            <a:ext cx="11342738" cy="7609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7972" tIns="71981" rIns="107972" bIns="71981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</a:rPr>
              <a:t>&lt;button id = "load"&gt;Load Repos&lt;/button&gt;</a:t>
            </a:r>
          </a:p>
          <a:p>
            <a:r>
              <a:rPr lang="en-US" sz="2000" b="1" dirty="0">
                <a:latin typeface="Consolas" panose="020B0609020204030204" pitchFamily="49" charset="0"/>
              </a:rPr>
              <a:t>&lt;div id="res"&gt;&lt;/div&gt;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423262" y="2221056"/>
            <a:ext cx="11342738" cy="440294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7972" tIns="71981" rIns="107972" bIns="71981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000" b="1" dirty="0">
                <a:latin typeface="Consolas" panose="020B0609020204030204" pitchFamily="49" charset="0"/>
              </a:rPr>
              <a:t>let button = document.querySelector("#load");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000" b="1" dirty="0">
                <a:latin typeface="Consolas" panose="020B0609020204030204" pitchFamily="49" charset="0"/>
              </a:rPr>
              <a:t>button.addEventListener('click', function </a:t>
            </a:r>
            <a:r>
              <a:rPr lang="en-US" sz="2000" b="1" dirty="0" err="1">
                <a:latin typeface="Consolas" panose="020B0609020204030204" pitchFamily="49" charset="0"/>
              </a:rPr>
              <a:t>loadRepos</a:t>
            </a:r>
            <a:r>
              <a:rPr lang="en-US" sz="2000" b="1" dirty="0">
                <a:latin typeface="Consolas" panose="020B0609020204030204" pitchFamily="49" charset="0"/>
              </a:rPr>
              <a:t>() {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000" b="1" dirty="0">
                <a:latin typeface="Consolas" panose="020B0609020204030204" pitchFamily="49" charset="0"/>
              </a:rPr>
              <a:t>   let </a:t>
            </a:r>
            <a:r>
              <a:rPr lang="en-US" sz="2000" b="1" dirty="0" err="1">
                <a:latin typeface="Consolas" panose="020B0609020204030204" pitchFamily="49" charset="0"/>
              </a:rPr>
              <a:t>url</a:t>
            </a:r>
            <a:r>
              <a:rPr lang="en-US" sz="2000" b="1" dirty="0">
                <a:latin typeface="Consolas" panose="020B0609020204030204" pitchFamily="49" charset="0"/>
              </a:rPr>
              <a:t> = 'https://api.github.com/users/</a:t>
            </a:r>
            <a:r>
              <a:rPr lang="en-US" sz="2000" b="1" dirty="0" err="1">
                <a:latin typeface="Consolas" panose="020B0609020204030204" pitchFamily="49" charset="0"/>
              </a:rPr>
              <a:t>testnakov</a:t>
            </a:r>
            <a:r>
              <a:rPr lang="en-US" sz="2000" b="1" dirty="0">
                <a:latin typeface="Consolas" panose="020B0609020204030204" pitchFamily="49" charset="0"/>
              </a:rPr>
              <a:t>/repos';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000" b="1" dirty="0">
                <a:latin typeface="Consolas" panose="020B0609020204030204" pitchFamily="49" charset="0"/>
              </a:rPr>
              <a:t>   </a:t>
            </a:r>
            <a:r>
              <a:rPr lang="en-US" sz="2000" b="1" dirty="0" err="1">
                <a:latin typeface="Consolas" panose="020B0609020204030204" pitchFamily="49" charset="0"/>
              </a:rPr>
              <a:t>const</a:t>
            </a:r>
            <a:r>
              <a:rPr lang="en-US" sz="2000" b="1" dirty="0">
                <a:latin typeface="Consolas" panose="020B0609020204030204" pitchFamily="49" charset="0"/>
              </a:rPr>
              <a:t> httpRequest = 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new XMLHttpRequest()</a:t>
            </a:r>
            <a:r>
              <a:rPr lang="en-US" sz="2000" b="1" dirty="0">
                <a:latin typeface="Consolas" panose="020B0609020204030204" pitchFamily="49" charset="0"/>
              </a:rPr>
              <a:t>;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000" b="1" dirty="0">
                <a:latin typeface="Consolas" panose="020B0609020204030204" pitchFamily="49" charset="0"/>
              </a:rPr>
              <a:t>   httpRequest.addEventListener(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readystatechange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'</a:t>
            </a:r>
            <a:r>
              <a:rPr lang="en-US" sz="2000" b="1" dirty="0">
                <a:latin typeface="Consolas" panose="020B0609020204030204" pitchFamily="49" charset="0"/>
              </a:rPr>
              <a:t>, function () {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000" b="1" dirty="0">
                <a:latin typeface="Consolas" panose="020B0609020204030204" pitchFamily="49" charset="0"/>
              </a:rPr>
              <a:t>      if (</a:t>
            </a:r>
            <a:r>
              <a:rPr lang="en-US" sz="20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httpRequest.readyState</a:t>
            </a:r>
            <a:r>
              <a:rPr lang="en-US" sz="2000" b="1" dirty="0">
                <a:latin typeface="Consolas" panose="020B0609020204030204" pitchFamily="49" charset="0"/>
              </a:rPr>
              <a:t> == 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4</a:t>
            </a:r>
            <a:r>
              <a:rPr lang="en-US" sz="2000" b="1" dirty="0">
                <a:latin typeface="Consolas" panose="020B0609020204030204" pitchFamily="49" charset="0"/>
              </a:rPr>
              <a:t> &amp;&amp; </a:t>
            </a:r>
            <a:r>
              <a:rPr lang="en-US" sz="20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httpRequest.status</a:t>
            </a:r>
            <a:r>
              <a:rPr lang="en-US" sz="2000" b="1" dirty="0">
                <a:latin typeface="Consolas" panose="020B0609020204030204" pitchFamily="49" charset="0"/>
              </a:rPr>
              <a:t> == 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200</a:t>
            </a:r>
            <a:r>
              <a:rPr lang="en-US" sz="2000" b="1" dirty="0">
                <a:latin typeface="Consolas" panose="020B0609020204030204" pitchFamily="49" charset="0"/>
              </a:rPr>
              <a:t>) {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000" b="1" dirty="0">
                <a:latin typeface="Consolas" panose="020B0609020204030204" pitchFamily="49" charset="0"/>
              </a:rPr>
              <a:t>         document.getElementById("res").</a:t>
            </a:r>
            <a:r>
              <a:rPr lang="en-US" sz="2000" b="1" dirty="0" err="1">
                <a:latin typeface="Consolas" panose="020B0609020204030204" pitchFamily="49" charset="0"/>
              </a:rPr>
              <a:t>textContent</a:t>
            </a:r>
            <a:r>
              <a:rPr lang="en-US" sz="2000" b="1" dirty="0">
                <a:latin typeface="Consolas" panose="020B0609020204030204" pitchFamily="49" charset="0"/>
              </a:rPr>
              <a:t> = </a:t>
            </a:r>
            <a:r>
              <a:rPr lang="en-US" sz="2000" b="1" dirty="0" err="1">
                <a:latin typeface="Consolas" panose="020B0609020204030204" pitchFamily="49" charset="0"/>
              </a:rPr>
              <a:t>httpRequest.responseText</a:t>
            </a:r>
            <a:r>
              <a:rPr lang="en-US" sz="2000" b="1" dirty="0">
                <a:latin typeface="Consolas" panose="020B0609020204030204" pitchFamily="49" charset="0"/>
              </a:rPr>
              <a:t>;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000" b="1" dirty="0">
                <a:latin typeface="Consolas" panose="020B0609020204030204" pitchFamily="49" charset="0"/>
              </a:rPr>
              <a:t>      }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000" b="1" dirty="0">
                <a:latin typeface="Consolas" panose="020B0609020204030204" pitchFamily="49" charset="0"/>
              </a:rPr>
              <a:t>   });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000" b="1" dirty="0">
                <a:latin typeface="Consolas" panose="020B0609020204030204" pitchFamily="49" charset="0"/>
              </a:rPr>
              <a:t>   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httpRequest.open</a:t>
            </a:r>
            <a:r>
              <a:rPr lang="en-US" sz="2000" b="1" dirty="0">
                <a:latin typeface="Consolas" panose="020B0609020204030204" pitchFamily="49" charset="0"/>
              </a:rPr>
              <a:t>("GET", </a:t>
            </a:r>
            <a:r>
              <a:rPr lang="en-US" sz="2000" b="1" dirty="0" err="1">
                <a:latin typeface="Consolas" panose="020B0609020204030204" pitchFamily="49" charset="0"/>
              </a:rPr>
              <a:t>url</a:t>
            </a:r>
            <a:r>
              <a:rPr lang="en-US" sz="2000" b="1" dirty="0">
                <a:latin typeface="Consolas" panose="020B0609020204030204" pitchFamily="49" charset="0"/>
              </a:rPr>
              <a:t>);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000" b="1" dirty="0">
                <a:latin typeface="Consolas" panose="020B0609020204030204" pitchFamily="49" charset="0"/>
              </a:rPr>
              <a:t>   </a:t>
            </a:r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</a:rPr>
              <a:t>httpRequest.send</a:t>
            </a:r>
            <a:r>
              <a:rPr lang="en-US" sz="2000" b="1" dirty="0">
                <a:latin typeface="Consolas" panose="020B0609020204030204" pitchFamily="49" charset="0"/>
              </a:rPr>
              <a:t>();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000" b="1" dirty="0"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5415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1_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76200">
          <a:solidFill>
            <a:schemeClr val="bg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4458</TotalTime>
  <Words>2803</Words>
  <Application>Microsoft Office PowerPoint</Application>
  <PresentationFormat>Широк екран</PresentationFormat>
  <Paragraphs>685</Paragraphs>
  <Slides>61</Slides>
  <Notes>9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61</vt:i4>
      </vt:variant>
    </vt:vector>
  </HeadingPairs>
  <TitlesOfParts>
    <vt:vector size="67" baseType="lpstr">
      <vt:lpstr>Arial</vt:lpstr>
      <vt:lpstr>Calibri</vt:lpstr>
      <vt:lpstr>Consolas</vt:lpstr>
      <vt:lpstr>Wingdings</vt:lpstr>
      <vt:lpstr>Wingdings 2</vt:lpstr>
      <vt:lpstr>1_SoftUni</vt:lpstr>
      <vt:lpstr>Asynchronous Programming and Promises</vt:lpstr>
      <vt:lpstr>Have a Question?</vt:lpstr>
      <vt:lpstr>Table of Contents</vt:lpstr>
      <vt:lpstr>AJAX</vt:lpstr>
      <vt:lpstr>What is AJAX?</vt:lpstr>
      <vt:lpstr>AJAX: Workflow</vt:lpstr>
      <vt:lpstr>AJAX: Workflow</vt:lpstr>
      <vt:lpstr>Using the XMLHttpRequest Object</vt:lpstr>
      <vt:lpstr>XMLHttpRequest – Standard API for AJAX</vt:lpstr>
      <vt:lpstr>Synchronous vs Asynchronous</vt:lpstr>
      <vt:lpstr>Asynchronous Programming in JS</vt:lpstr>
      <vt:lpstr>Asynchronous Programming</vt:lpstr>
      <vt:lpstr>Asynchronous Programming – Example</vt:lpstr>
      <vt:lpstr>Callbacks</vt:lpstr>
      <vt:lpstr>Event Loop Synchronization</vt:lpstr>
      <vt:lpstr>Event Loop Synchronization</vt:lpstr>
      <vt:lpstr>Event Loop Synchronization</vt:lpstr>
      <vt:lpstr>Event Loop Synchronization</vt:lpstr>
      <vt:lpstr>Event Loop Synchronization</vt:lpstr>
      <vt:lpstr>Event Loop Synchronization</vt:lpstr>
      <vt:lpstr>Event Loop Synchronization</vt:lpstr>
      <vt:lpstr>Event Loop Synchronization</vt:lpstr>
      <vt:lpstr>Event Loop Synchronization</vt:lpstr>
      <vt:lpstr>Event Loop Synchronization</vt:lpstr>
      <vt:lpstr>Event Loop Synchronization</vt:lpstr>
      <vt:lpstr>Event Loop Synchronization</vt:lpstr>
      <vt:lpstr>Event Loop Synchronization</vt:lpstr>
      <vt:lpstr>Event Loop Synchronization</vt:lpstr>
      <vt:lpstr>Event Loop Synchronization</vt:lpstr>
      <vt:lpstr>Event Loop Synchronization</vt:lpstr>
      <vt:lpstr>Event Loop Synchronization</vt:lpstr>
      <vt:lpstr>Event Loop Synchronization</vt:lpstr>
      <vt:lpstr>Event Loop Synchronization</vt:lpstr>
      <vt:lpstr>Promises</vt:lpstr>
      <vt:lpstr>What is a Promise?</vt:lpstr>
      <vt:lpstr>Promise Flowchart</vt:lpstr>
      <vt:lpstr>Promise.then() – Example</vt:lpstr>
      <vt:lpstr>Promise.catch() – Example</vt:lpstr>
      <vt:lpstr>Promise Methods</vt:lpstr>
      <vt:lpstr>Promise Methods</vt:lpstr>
      <vt:lpstr>What is Fetch?</vt:lpstr>
      <vt:lpstr>Basic Fetch Request</vt:lpstr>
      <vt:lpstr>GET Request</vt:lpstr>
      <vt:lpstr>POST Request</vt:lpstr>
      <vt:lpstr>Body Methods</vt:lpstr>
      <vt:lpstr>Response Types</vt:lpstr>
      <vt:lpstr>Chaining Promises</vt:lpstr>
      <vt:lpstr>Problem: Load GitHub Commits</vt:lpstr>
      <vt:lpstr>Async / Await</vt:lpstr>
      <vt:lpstr>Async Functions</vt:lpstr>
      <vt:lpstr>Async Functions</vt:lpstr>
      <vt:lpstr>Async Functions</vt:lpstr>
      <vt:lpstr>Async / Await vs Promise.then</vt:lpstr>
      <vt:lpstr>Error Handling</vt:lpstr>
      <vt:lpstr>Sequential Execution</vt:lpstr>
      <vt:lpstr>Concurrent Execution</vt:lpstr>
      <vt:lpstr>Summary</vt:lpstr>
      <vt:lpstr>Презентация на PowerPoint</vt:lpstr>
      <vt:lpstr>SoftUni Diamond Partners</vt:lpstr>
      <vt:lpstr>Trainings @ Software University (SoftUni)</vt:lpstr>
      <vt:lpstr>License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Asynchronous Programming and Promises</dc:title>
  <dc:subject>JavaScript Applications - Practical Training Course @ SoftUni</dc:subject>
  <dc:creator>Software University</dc:creator>
  <cp:keywords>JS; JavaScript; programming; course; Fetch; REST; SoftUni; Software University</cp:keywords>
  <dc:description>© SoftUni – https://softuni.org_x000d_
© Software University – https://softuni.bg_x000d_
_x000d_
Copyrighted document. Unauthorized copy, reproduction or use is not permitted.</dc:description>
  <cp:lastModifiedBy>Yoana Yonkova</cp:lastModifiedBy>
  <cp:revision>74</cp:revision>
  <dcterms:created xsi:type="dcterms:W3CDTF">2018-05-23T13:08:44Z</dcterms:created>
  <dcterms:modified xsi:type="dcterms:W3CDTF">2025-01-16T09:09:05Z</dcterms:modified>
  <cp:category>JS; JavaScript; front-end; AJAX; REST; ES6; Web development; computer programming; programming</cp:category>
</cp:coreProperties>
</file>